
<file path=[Content_Types].xml><?xml version="1.0" encoding="utf-8"?>
<Types xmlns="http://schemas.openxmlformats.org/package/2006/content-types">
  <Default Extension="bin" ContentType="application/vnd.openxmlformats-officedocument.oleObject"/>
  <Default Extension="jpeg" ContentType="image/jpeg"/>
  <Default Extension="jpg" ContentType="image/jpeg"/>
  <Default Extension="png" ContentType="image/png"/>
  <Default Extension="rels" ContentType="application/vnd.openxmlformats-package.relationships+xml"/>
  <Default Extension="vml" ContentType="application/vnd.openxmlformats-officedocument.vmlDrawing"/>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omments/comment1.xml" ContentType="application/vnd.openxmlformats-officedocument.presentationml.comment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95" r:id="rId8"/>
    <p:sldId id="262" r:id="rId9"/>
    <p:sldId id="275" r:id="rId10"/>
    <p:sldId id="263" r:id="rId11"/>
    <p:sldId id="264" r:id="rId12"/>
    <p:sldId id="265" r:id="rId13"/>
    <p:sldId id="266" r:id="rId14"/>
    <p:sldId id="269" r:id="rId15"/>
    <p:sldId id="294" r:id="rId16"/>
    <p:sldId id="283" r:id="rId17"/>
    <p:sldId id="276" r:id="rId18"/>
    <p:sldId id="284" r:id="rId19"/>
    <p:sldId id="282" r:id="rId20"/>
    <p:sldId id="277" r:id="rId21"/>
    <p:sldId id="289" r:id="rId22"/>
    <p:sldId id="290" r:id="rId23"/>
    <p:sldId id="268" r:id="rId24"/>
    <p:sldId id="271" r:id="rId25"/>
    <p:sldId id="270" r:id="rId26"/>
    <p:sldId id="273" r:id="rId27"/>
    <p:sldId id="272" r:id="rId28"/>
    <p:sldId id="288" r:id="rId29"/>
    <p:sldId id="291" r:id="rId30"/>
    <p:sldId id="287" r:id="rId31"/>
    <p:sldId id="292" r:id="rId32"/>
    <p:sldId id="293" r:id="rId33"/>
    <p:sldId id="296" r:id="rId34"/>
    <p:sldId id="285" r:id="rId35"/>
    <p:sldId id="278" r:id="rId36"/>
    <p:sldId id="279" r:id="rId37"/>
    <p:sldId id="280" r:id="rId38"/>
    <p:sldId id="281" r:id="rId39"/>
    <p:sldId id="286" r:id="rId4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ike Holt" initials="MH" lastIdx="1" clrIdx="0">
    <p:extLst>
      <p:ext uri="{19B8F6BF-5375-455C-9EA6-DF929625EA0E}">
        <p15:presenceInfo xmlns:p15="http://schemas.microsoft.com/office/powerpoint/2012/main" userId="2c2ce334e5927770"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2B8543"/>
    <a:srgbClr val="391BA5"/>
    <a:srgbClr val="CAB328"/>
    <a:srgbClr val="FFFF99"/>
    <a:srgbClr val="306A42"/>
    <a:srgbClr val="33CC3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992" autoAdjust="0"/>
    <p:restoredTop sz="94660"/>
  </p:normalViewPr>
  <p:slideViewPr>
    <p:cSldViewPr snapToGrid="0">
      <p:cViewPr varScale="1">
        <p:scale>
          <a:sx n="105" d="100"/>
          <a:sy n="105" d="100"/>
        </p:scale>
        <p:origin x="451" y="74"/>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viewProps" Target="viewProps.xml"/></Relationships>
</file>

<file path=ppt/comments/comment1.xml><?xml version="1.0" encoding="utf-8"?>
<p:cmLst xmlns:a="http://schemas.openxmlformats.org/drawingml/2006/main" xmlns:r="http://schemas.openxmlformats.org/officeDocument/2006/relationships" xmlns:p="http://schemas.openxmlformats.org/presentationml/2006/main">
  <p:cm authorId="1" dt="2022-01-10T08:53:08.494" idx="1">
    <p:pos x="10" y="10"/>
    <p:text/>
    <p:extLst>
      <p:ext uri="{C676402C-5697-4E1C-873F-D02D1690AC5C}">
        <p15:threadingInfo xmlns:p15="http://schemas.microsoft.com/office/powerpoint/2012/main" timeZoneBias="-600"/>
      </p:ext>
    </p:extLst>
  </p:cm>
</p:cmLst>
</file>

<file path=ppt/drawings/_rels/vmlDrawing1.vml.rels><?xml version="1.0" encoding="UTF-8" standalone="yes"?>
<Relationships xmlns="http://schemas.openxmlformats.org/package/2006/relationships"><Relationship Id="rId1" Type="http://schemas.openxmlformats.org/officeDocument/2006/relationships/image" Target="../media/image11.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1.wmf"/></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353EA57F-ED54-4A2F-8C0A-3519A773F613}"/>
              </a:ext>
            </a:extLst>
          </p:cNvPr>
          <p:cNvSpPr>
            <a:spLocks noGrp="1"/>
          </p:cNvSpPr>
          <p:nvPr>
            <p:ph type="dt" sz="half" idx="10"/>
          </p:nvPr>
        </p:nvSpPr>
        <p:spPr/>
        <p:txBody>
          <a:bodyPr/>
          <a:lstStyle/>
          <a:p>
            <a:fld id="{D0D1F8D3-0CC6-407F-B1A0-E133B1E49127}" type="datetimeFigureOut">
              <a:rPr lang="en-AU" smtClean="0"/>
              <a:t>13/01/2022</a:t>
            </a:fld>
            <a:endParaRPr lang="en-AU"/>
          </a:p>
        </p:txBody>
      </p:sp>
      <p:sp>
        <p:nvSpPr>
          <p:cNvPr id="5" name="Footer Placeholder 4">
            <a:extLst>
              <a:ext uri="{FF2B5EF4-FFF2-40B4-BE49-F238E27FC236}">
                <a16:creationId xmlns:a16="http://schemas.microsoft.com/office/drawing/2014/main" id="{5A68C050-AF9F-4639-BCF4-74B6290662D1}"/>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2FC3AB98-4A1E-49B5-9E80-AC1AEC6CDFD6}"/>
              </a:ext>
            </a:extLst>
          </p:cNvPr>
          <p:cNvSpPr>
            <a:spLocks noGrp="1"/>
          </p:cNvSpPr>
          <p:nvPr>
            <p:ph type="sldNum" sz="quarter" idx="12"/>
          </p:nvPr>
        </p:nvSpPr>
        <p:spPr/>
        <p:txBody>
          <a:bodyPr/>
          <a:lstStyle/>
          <a:p>
            <a:fld id="{06CB7AC1-5482-49CA-A688-07E1A337E441}" type="slidenum">
              <a:rPr lang="en-AU" smtClean="0"/>
              <a:t>‹#›</a:t>
            </a:fld>
            <a:endParaRPr lang="en-AU"/>
          </a:p>
        </p:txBody>
      </p:sp>
      <p:pic>
        <p:nvPicPr>
          <p:cNvPr id="10" name="Picture 9">
            <a:extLst>
              <a:ext uri="{FF2B5EF4-FFF2-40B4-BE49-F238E27FC236}">
                <a16:creationId xmlns:a16="http://schemas.microsoft.com/office/drawing/2014/main" id="{F9D9E017-84A5-4175-8F72-7D0385D726D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015848" y="5037750"/>
            <a:ext cx="1773147" cy="1180409"/>
          </a:xfrm>
          <a:prstGeom prst="rect">
            <a:avLst/>
          </a:prstGeom>
        </p:spPr>
      </p:pic>
    </p:spTree>
    <p:extLst>
      <p:ext uri="{BB962C8B-B14F-4D97-AF65-F5344CB8AC3E}">
        <p14:creationId xmlns:p14="http://schemas.microsoft.com/office/powerpoint/2010/main" val="228571947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591350-7D36-4204-8F90-186E16C0F539}"/>
              </a:ext>
            </a:extLst>
          </p:cNvPr>
          <p:cNvSpPr>
            <a:spLocks noGrp="1"/>
          </p:cNvSpPr>
          <p:nvPr>
            <p:ph type="title"/>
          </p:nvPr>
        </p:nvSpPr>
        <p:spPr/>
        <p:txBody>
          <a:bodyPr/>
          <a:lstStyle/>
          <a:p>
            <a:r>
              <a:rPr lang="en-US"/>
              <a:t>Click to edit Master title style</a:t>
            </a:r>
            <a:endParaRPr lang="en-AU"/>
          </a:p>
        </p:txBody>
      </p:sp>
      <p:sp>
        <p:nvSpPr>
          <p:cNvPr id="3" name="Vertical Text Placeholder 2">
            <a:extLst>
              <a:ext uri="{FF2B5EF4-FFF2-40B4-BE49-F238E27FC236}">
                <a16:creationId xmlns:a16="http://schemas.microsoft.com/office/drawing/2014/main" id="{549FC76B-3F77-43AC-9F1F-F9306B036158}"/>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C82182AA-54B9-41FE-A65B-AE1B1CA0E471}"/>
              </a:ext>
            </a:extLst>
          </p:cNvPr>
          <p:cNvSpPr>
            <a:spLocks noGrp="1"/>
          </p:cNvSpPr>
          <p:nvPr>
            <p:ph type="dt" sz="half" idx="10"/>
          </p:nvPr>
        </p:nvSpPr>
        <p:spPr/>
        <p:txBody>
          <a:bodyPr/>
          <a:lstStyle/>
          <a:p>
            <a:fld id="{D0D1F8D3-0CC6-407F-B1A0-E133B1E49127}" type="datetimeFigureOut">
              <a:rPr lang="en-AU" smtClean="0"/>
              <a:t>13/01/2022</a:t>
            </a:fld>
            <a:endParaRPr lang="en-AU"/>
          </a:p>
        </p:txBody>
      </p:sp>
      <p:sp>
        <p:nvSpPr>
          <p:cNvPr id="5" name="Footer Placeholder 4">
            <a:extLst>
              <a:ext uri="{FF2B5EF4-FFF2-40B4-BE49-F238E27FC236}">
                <a16:creationId xmlns:a16="http://schemas.microsoft.com/office/drawing/2014/main" id="{9A8B1805-3327-4646-A270-943BA6C28D2B}"/>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6EE07C0C-D23F-4F42-A813-1438FA7FC2F8}"/>
              </a:ext>
            </a:extLst>
          </p:cNvPr>
          <p:cNvSpPr>
            <a:spLocks noGrp="1"/>
          </p:cNvSpPr>
          <p:nvPr>
            <p:ph type="sldNum" sz="quarter" idx="12"/>
          </p:nvPr>
        </p:nvSpPr>
        <p:spPr/>
        <p:txBody>
          <a:bodyPr/>
          <a:lstStyle/>
          <a:p>
            <a:fld id="{06CB7AC1-5482-49CA-A688-07E1A337E441}" type="slidenum">
              <a:rPr lang="en-AU" smtClean="0"/>
              <a:t>‹#›</a:t>
            </a:fld>
            <a:endParaRPr lang="en-AU"/>
          </a:p>
        </p:txBody>
      </p:sp>
    </p:spTree>
    <p:extLst>
      <p:ext uri="{BB962C8B-B14F-4D97-AF65-F5344CB8AC3E}">
        <p14:creationId xmlns:p14="http://schemas.microsoft.com/office/powerpoint/2010/main" val="282851544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0B4C614F-8AFC-4BBF-AD0A-38EB7FF3D0C0}"/>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AU"/>
          </a:p>
        </p:txBody>
      </p:sp>
      <p:sp>
        <p:nvSpPr>
          <p:cNvPr id="3" name="Vertical Text Placeholder 2">
            <a:extLst>
              <a:ext uri="{FF2B5EF4-FFF2-40B4-BE49-F238E27FC236}">
                <a16:creationId xmlns:a16="http://schemas.microsoft.com/office/drawing/2014/main" id="{A58E2235-4AE8-4186-9381-2D62888E909B}"/>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3C12329A-E8E5-4784-A79A-ED4A7E9B3D7C}"/>
              </a:ext>
            </a:extLst>
          </p:cNvPr>
          <p:cNvSpPr>
            <a:spLocks noGrp="1"/>
          </p:cNvSpPr>
          <p:nvPr>
            <p:ph type="dt" sz="half" idx="10"/>
          </p:nvPr>
        </p:nvSpPr>
        <p:spPr/>
        <p:txBody>
          <a:bodyPr/>
          <a:lstStyle/>
          <a:p>
            <a:fld id="{D0D1F8D3-0CC6-407F-B1A0-E133B1E49127}" type="datetimeFigureOut">
              <a:rPr lang="en-AU" smtClean="0"/>
              <a:t>13/01/2022</a:t>
            </a:fld>
            <a:endParaRPr lang="en-AU"/>
          </a:p>
        </p:txBody>
      </p:sp>
      <p:sp>
        <p:nvSpPr>
          <p:cNvPr id="5" name="Footer Placeholder 4">
            <a:extLst>
              <a:ext uri="{FF2B5EF4-FFF2-40B4-BE49-F238E27FC236}">
                <a16:creationId xmlns:a16="http://schemas.microsoft.com/office/drawing/2014/main" id="{AF4474D1-710E-47D8-9B4A-5156E2579C1A}"/>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AE1226E5-BEC0-488D-ABC8-1C2975EB3E06}"/>
              </a:ext>
            </a:extLst>
          </p:cNvPr>
          <p:cNvSpPr>
            <a:spLocks noGrp="1"/>
          </p:cNvSpPr>
          <p:nvPr>
            <p:ph type="sldNum" sz="quarter" idx="12"/>
          </p:nvPr>
        </p:nvSpPr>
        <p:spPr/>
        <p:txBody>
          <a:bodyPr/>
          <a:lstStyle/>
          <a:p>
            <a:fld id="{06CB7AC1-5482-49CA-A688-07E1A337E441}" type="slidenum">
              <a:rPr lang="en-AU" smtClean="0"/>
              <a:t>‹#›</a:t>
            </a:fld>
            <a:endParaRPr lang="en-AU"/>
          </a:p>
        </p:txBody>
      </p:sp>
    </p:spTree>
    <p:extLst>
      <p:ext uri="{BB962C8B-B14F-4D97-AF65-F5344CB8AC3E}">
        <p14:creationId xmlns:p14="http://schemas.microsoft.com/office/powerpoint/2010/main" val="329156702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FA397D-FEA7-4B49-AA40-F3DDD1775C4A}"/>
              </a:ext>
            </a:extLst>
          </p:cNvPr>
          <p:cNvSpPr>
            <a:spLocks noGrp="1"/>
          </p:cNvSpPr>
          <p:nvPr>
            <p:ph type="title"/>
          </p:nvPr>
        </p:nvSpPr>
        <p:spPr/>
        <p:txBody>
          <a:bodyPr/>
          <a:lstStyle/>
          <a:p>
            <a:r>
              <a:rPr lang="en-US"/>
              <a:t>Click to edit Master title style</a:t>
            </a:r>
            <a:endParaRPr lang="en-AU"/>
          </a:p>
        </p:txBody>
      </p:sp>
      <p:sp>
        <p:nvSpPr>
          <p:cNvPr id="3" name="Content Placeholder 2">
            <a:extLst>
              <a:ext uri="{FF2B5EF4-FFF2-40B4-BE49-F238E27FC236}">
                <a16:creationId xmlns:a16="http://schemas.microsoft.com/office/drawing/2014/main" id="{485110B6-28B8-4659-AB57-5F9AB79BA15C}"/>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1954A1A9-0E5C-4270-91B2-5ECC21164BB0}"/>
              </a:ext>
            </a:extLst>
          </p:cNvPr>
          <p:cNvSpPr>
            <a:spLocks noGrp="1"/>
          </p:cNvSpPr>
          <p:nvPr>
            <p:ph type="dt" sz="half" idx="10"/>
          </p:nvPr>
        </p:nvSpPr>
        <p:spPr/>
        <p:txBody>
          <a:bodyPr/>
          <a:lstStyle/>
          <a:p>
            <a:fld id="{D0D1F8D3-0CC6-407F-B1A0-E133B1E49127}" type="datetimeFigureOut">
              <a:rPr lang="en-AU" smtClean="0"/>
              <a:t>13/01/2022</a:t>
            </a:fld>
            <a:endParaRPr lang="en-AU"/>
          </a:p>
        </p:txBody>
      </p:sp>
      <p:sp>
        <p:nvSpPr>
          <p:cNvPr id="5" name="Footer Placeholder 4">
            <a:extLst>
              <a:ext uri="{FF2B5EF4-FFF2-40B4-BE49-F238E27FC236}">
                <a16:creationId xmlns:a16="http://schemas.microsoft.com/office/drawing/2014/main" id="{DE02EB60-6DF9-458F-903A-4E650B14456F}"/>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AC1D2221-3049-4376-A4C0-14DEEE317BBB}"/>
              </a:ext>
            </a:extLst>
          </p:cNvPr>
          <p:cNvSpPr>
            <a:spLocks noGrp="1"/>
          </p:cNvSpPr>
          <p:nvPr>
            <p:ph type="sldNum" sz="quarter" idx="12"/>
          </p:nvPr>
        </p:nvSpPr>
        <p:spPr/>
        <p:txBody>
          <a:bodyPr/>
          <a:lstStyle/>
          <a:p>
            <a:fld id="{06CB7AC1-5482-49CA-A688-07E1A337E441}" type="slidenum">
              <a:rPr lang="en-AU" smtClean="0"/>
              <a:t>‹#›</a:t>
            </a:fld>
            <a:endParaRPr lang="en-AU"/>
          </a:p>
        </p:txBody>
      </p:sp>
    </p:spTree>
    <p:extLst>
      <p:ext uri="{BB962C8B-B14F-4D97-AF65-F5344CB8AC3E}">
        <p14:creationId xmlns:p14="http://schemas.microsoft.com/office/powerpoint/2010/main" val="117354286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E302FA-EAD6-444A-9AA9-7000073B8D30}"/>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AU"/>
          </a:p>
        </p:txBody>
      </p:sp>
      <p:sp>
        <p:nvSpPr>
          <p:cNvPr id="3" name="Text Placeholder 2">
            <a:extLst>
              <a:ext uri="{FF2B5EF4-FFF2-40B4-BE49-F238E27FC236}">
                <a16:creationId xmlns:a16="http://schemas.microsoft.com/office/drawing/2014/main" id="{0A0D2F9F-2B03-4F98-89E1-5997A7356E1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6FB67DFB-9993-4652-B06A-92FC7F024B50}"/>
              </a:ext>
            </a:extLst>
          </p:cNvPr>
          <p:cNvSpPr>
            <a:spLocks noGrp="1"/>
          </p:cNvSpPr>
          <p:nvPr>
            <p:ph type="dt" sz="half" idx="10"/>
          </p:nvPr>
        </p:nvSpPr>
        <p:spPr/>
        <p:txBody>
          <a:bodyPr/>
          <a:lstStyle/>
          <a:p>
            <a:fld id="{D0D1F8D3-0CC6-407F-B1A0-E133B1E49127}" type="datetimeFigureOut">
              <a:rPr lang="en-AU" smtClean="0"/>
              <a:t>13/01/2022</a:t>
            </a:fld>
            <a:endParaRPr lang="en-AU"/>
          </a:p>
        </p:txBody>
      </p:sp>
      <p:sp>
        <p:nvSpPr>
          <p:cNvPr id="5" name="Footer Placeholder 4">
            <a:extLst>
              <a:ext uri="{FF2B5EF4-FFF2-40B4-BE49-F238E27FC236}">
                <a16:creationId xmlns:a16="http://schemas.microsoft.com/office/drawing/2014/main" id="{69310364-3DC6-450C-8E36-ED9D21E9FB53}"/>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31CCE3C9-363C-4E35-BC0C-12EFDAEA869B}"/>
              </a:ext>
            </a:extLst>
          </p:cNvPr>
          <p:cNvSpPr>
            <a:spLocks noGrp="1"/>
          </p:cNvSpPr>
          <p:nvPr>
            <p:ph type="sldNum" sz="quarter" idx="12"/>
          </p:nvPr>
        </p:nvSpPr>
        <p:spPr/>
        <p:txBody>
          <a:bodyPr/>
          <a:lstStyle/>
          <a:p>
            <a:fld id="{06CB7AC1-5482-49CA-A688-07E1A337E441}" type="slidenum">
              <a:rPr lang="en-AU" smtClean="0"/>
              <a:t>‹#›</a:t>
            </a:fld>
            <a:endParaRPr lang="en-AU"/>
          </a:p>
        </p:txBody>
      </p:sp>
    </p:spTree>
    <p:extLst>
      <p:ext uri="{BB962C8B-B14F-4D97-AF65-F5344CB8AC3E}">
        <p14:creationId xmlns:p14="http://schemas.microsoft.com/office/powerpoint/2010/main" val="172093489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D938F6-B7F8-4281-9F8B-2CC448B0D23C}"/>
              </a:ext>
            </a:extLst>
          </p:cNvPr>
          <p:cNvSpPr>
            <a:spLocks noGrp="1"/>
          </p:cNvSpPr>
          <p:nvPr>
            <p:ph type="title"/>
          </p:nvPr>
        </p:nvSpPr>
        <p:spPr/>
        <p:txBody>
          <a:bodyPr/>
          <a:lstStyle/>
          <a:p>
            <a:r>
              <a:rPr lang="en-US"/>
              <a:t>Click to edit Master title style</a:t>
            </a:r>
            <a:endParaRPr lang="en-AU"/>
          </a:p>
        </p:txBody>
      </p:sp>
      <p:sp>
        <p:nvSpPr>
          <p:cNvPr id="3" name="Content Placeholder 2">
            <a:extLst>
              <a:ext uri="{FF2B5EF4-FFF2-40B4-BE49-F238E27FC236}">
                <a16:creationId xmlns:a16="http://schemas.microsoft.com/office/drawing/2014/main" id="{D946AD0B-E1CB-45DB-B159-45F2CD44776C}"/>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Content Placeholder 3">
            <a:extLst>
              <a:ext uri="{FF2B5EF4-FFF2-40B4-BE49-F238E27FC236}">
                <a16:creationId xmlns:a16="http://schemas.microsoft.com/office/drawing/2014/main" id="{2B2886DD-7007-4F7D-B836-0DE9211DB9DE}"/>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Date Placeholder 4">
            <a:extLst>
              <a:ext uri="{FF2B5EF4-FFF2-40B4-BE49-F238E27FC236}">
                <a16:creationId xmlns:a16="http://schemas.microsoft.com/office/drawing/2014/main" id="{EFE701F2-271B-459A-98CB-83D571B8AA26}"/>
              </a:ext>
            </a:extLst>
          </p:cNvPr>
          <p:cNvSpPr>
            <a:spLocks noGrp="1"/>
          </p:cNvSpPr>
          <p:nvPr>
            <p:ph type="dt" sz="half" idx="10"/>
          </p:nvPr>
        </p:nvSpPr>
        <p:spPr/>
        <p:txBody>
          <a:bodyPr/>
          <a:lstStyle/>
          <a:p>
            <a:fld id="{D0D1F8D3-0CC6-407F-B1A0-E133B1E49127}" type="datetimeFigureOut">
              <a:rPr lang="en-AU" smtClean="0"/>
              <a:t>13/01/2022</a:t>
            </a:fld>
            <a:endParaRPr lang="en-AU"/>
          </a:p>
        </p:txBody>
      </p:sp>
      <p:sp>
        <p:nvSpPr>
          <p:cNvPr id="6" name="Footer Placeholder 5">
            <a:extLst>
              <a:ext uri="{FF2B5EF4-FFF2-40B4-BE49-F238E27FC236}">
                <a16:creationId xmlns:a16="http://schemas.microsoft.com/office/drawing/2014/main" id="{850AACE8-910E-435F-AACB-520A3D44DC9A}"/>
              </a:ext>
            </a:extLst>
          </p:cNvPr>
          <p:cNvSpPr>
            <a:spLocks noGrp="1"/>
          </p:cNvSpPr>
          <p:nvPr>
            <p:ph type="ftr" sz="quarter" idx="11"/>
          </p:nvPr>
        </p:nvSpPr>
        <p:spPr/>
        <p:txBody>
          <a:bodyPr/>
          <a:lstStyle/>
          <a:p>
            <a:endParaRPr lang="en-AU"/>
          </a:p>
        </p:txBody>
      </p:sp>
      <p:sp>
        <p:nvSpPr>
          <p:cNvPr id="7" name="Slide Number Placeholder 6">
            <a:extLst>
              <a:ext uri="{FF2B5EF4-FFF2-40B4-BE49-F238E27FC236}">
                <a16:creationId xmlns:a16="http://schemas.microsoft.com/office/drawing/2014/main" id="{FCE090E9-8AFE-4424-BDEC-60340DAB5FA2}"/>
              </a:ext>
            </a:extLst>
          </p:cNvPr>
          <p:cNvSpPr>
            <a:spLocks noGrp="1"/>
          </p:cNvSpPr>
          <p:nvPr>
            <p:ph type="sldNum" sz="quarter" idx="12"/>
          </p:nvPr>
        </p:nvSpPr>
        <p:spPr/>
        <p:txBody>
          <a:bodyPr/>
          <a:lstStyle/>
          <a:p>
            <a:fld id="{06CB7AC1-5482-49CA-A688-07E1A337E441}" type="slidenum">
              <a:rPr lang="en-AU" smtClean="0"/>
              <a:t>‹#›</a:t>
            </a:fld>
            <a:endParaRPr lang="en-AU"/>
          </a:p>
        </p:txBody>
      </p:sp>
    </p:spTree>
    <p:extLst>
      <p:ext uri="{BB962C8B-B14F-4D97-AF65-F5344CB8AC3E}">
        <p14:creationId xmlns:p14="http://schemas.microsoft.com/office/powerpoint/2010/main" val="139321788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4F2D40-3EF8-4347-8C47-46205BF144B0}"/>
              </a:ext>
            </a:extLst>
          </p:cNvPr>
          <p:cNvSpPr>
            <a:spLocks noGrp="1"/>
          </p:cNvSpPr>
          <p:nvPr>
            <p:ph type="title"/>
          </p:nvPr>
        </p:nvSpPr>
        <p:spPr>
          <a:xfrm>
            <a:off x="839788" y="365125"/>
            <a:ext cx="10515600" cy="1325563"/>
          </a:xfrm>
        </p:spPr>
        <p:txBody>
          <a:bodyPr/>
          <a:lstStyle/>
          <a:p>
            <a:r>
              <a:rPr lang="en-US"/>
              <a:t>Click to edit Master title style</a:t>
            </a:r>
            <a:endParaRPr lang="en-AU"/>
          </a:p>
        </p:txBody>
      </p:sp>
      <p:sp>
        <p:nvSpPr>
          <p:cNvPr id="3" name="Text Placeholder 2">
            <a:extLst>
              <a:ext uri="{FF2B5EF4-FFF2-40B4-BE49-F238E27FC236}">
                <a16:creationId xmlns:a16="http://schemas.microsoft.com/office/drawing/2014/main" id="{C75792E6-9DA5-4582-AA88-E3D500BA990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319C0BB2-7F89-4BD0-81D9-62BCA667F97B}"/>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Text Placeholder 4">
            <a:extLst>
              <a:ext uri="{FF2B5EF4-FFF2-40B4-BE49-F238E27FC236}">
                <a16:creationId xmlns:a16="http://schemas.microsoft.com/office/drawing/2014/main" id="{B5405EFD-E67F-4EF3-889E-7193AC57D07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1E9938B7-CDBF-4FB6-AECC-68FE7BA2A77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7" name="Date Placeholder 6">
            <a:extLst>
              <a:ext uri="{FF2B5EF4-FFF2-40B4-BE49-F238E27FC236}">
                <a16:creationId xmlns:a16="http://schemas.microsoft.com/office/drawing/2014/main" id="{E48ED91A-9247-4982-9F1A-457CE39612B2}"/>
              </a:ext>
            </a:extLst>
          </p:cNvPr>
          <p:cNvSpPr>
            <a:spLocks noGrp="1"/>
          </p:cNvSpPr>
          <p:nvPr>
            <p:ph type="dt" sz="half" idx="10"/>
          </p:nvPr>
        </p:nvSpPr>
        <p:spPr/>
        <p:txBody>
          <a:bodyPr/>
          <a:lstStyle/>
          <a:p>
            <a:fld id="{D0D1F8D3-0CC6-407F-B1A0-E133B1E49127}" type="datetimeFigureOut">
              <a:rPr lang="en-AU" smtClean="0"/>
              <a:t>13/01/2022</a:t>
            </a:fld>
            <a:endParaRPr lang="en-AU"/>
          </a:p>
        </p:txBody>
      </p:sp>
      <p:sp>
        <p:nvSpPr>
          <p:cNvPr id="8" name="Footer Placeholder 7">
            <a:extLst>
              <a:ext uri="{FF2B5EF4-FFF2-40B4-BE49-F238E27FC236}">
                <a16:creationId xmlns:a16="http://schemas.microsoft.com/office/drawing/2014/main" id="{51340CBA-8DA1-414F-9516-53C699415865}"/>
              </a:ext>
            </a:extLst>
          </p:cNvPr>
          <p:cNvSpPr>
            <a:spLocks noGrp="1"/>
          </p:cNvSpPr>
          <p:nvPr>
            <p:ph type="ftr" sz="quarter" idx="11"/>
          </p:nvPr>
        </p:nvSpPr>
        <p:spPr/>
        <p:txBody>
          <a:bodyPr/>
          <a:lstStyle/>
          <a:p>
            <a:endParaRPr lang="en-AU"/>
          </a:p>
        </p:txBody>
      </p:sp>
      <p:sp>
        <p:nvSpPr>
          <p:cNvPr id="9" name="Slide Number Placeholder 8">
            <a:extLst>
              <a:ext uri="{FF2B5EF4-FFF2-40B4-BE49-F238E27FC236}">
                <a16:creationId xmlns:a16="http://schemas.microsoft.com/office/drawing/2014/main" id="{3E4FBC68-40BC-4F77-AA2B-75F8D000F7A9}"/>
              </a:ext>
            </a:extLst>
          </p:cNvPr>
          <p:cNvSpPr>
            <a:spLocks noGrp="1"/>
          </p:cNvSpPr>
          <p:nvPr>
            <p:ph type="sldNum" sz="quarter" idx="12"/>
          </p:nvPr>
        </p:nvSpPr>
        <p:spPr/>
        <p:txBody>
          <a:bodyPr/>
          <a:lstStyle/>
          <a:p>
            <a:fld id="{06CB7AC1-5482-49CA-A688-07E1A337E441}" type="slidenum">
              <a:rPr lang="en-AU" smtClean="0"/>
              <a:t>‹#›</a:t>
            </a:fld>
            <a:endParaRPr lang="en-AU"/>
          </a:p>
        </p:txBody>
      </p:sp>
    </p:spTree>
    <p:extLst>
      <p:ext uri="{BB962C8B-B14F-4D97-AF65-F5344CB8AC3E}">
        <p14:creationId xmlns:p14="http://schemas.microsoft.com/office/powerpoint/2010/main" val="415793129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69EBE3-B7EE-4411-A010-2C20F63314BA}"/>
              </a:ext>
            </a:extLst>
          </p:cNvPr>
          <p:cNvSpPr>
            <a:spLocks noGrp="1"/>
          </p:cNvSpPr>
          <p:nvPr>
            <p:ph type="title"/>
          </p:nvPr>
        </p:nvSpPr>
        <p:spPr/>
        <p:txBody>
          <a:bodyPr/>
          <a:lstStyle/>
          <a:p>
            <a:r>
              <a:rPr lang="en-US"/>
              <a:t>Click to edit Master title style</a:t>
            </a:r>
            <a:endParaRPr lang="en-AU"/>
          </a:p>
        </p:txBody>
      </p:sp>
      <p:sp>
        <p:nvSpPr>
          <p:cNvPr id="3" name="Date Placeholder 2">
            <a:extLst>
              <a:ext uri="{FF2B5EF4-FFF2-40B4-BE49-F238E27FC236}">
                <a16:creationId xmlns:a16="http://schemas.microsoft.com/office/drawing/2014/main" id="{13FCF7ED-48D0-430B-9295-8A882EBE6FB0}"/>
              </a:ext>
            </a:extLst>
          </p:cNvPr>
          <p:cNvSpPr>
            <a:spLocks noGrp="1"/>
          </p:cNvSpPr>
          <p:nvPr>
            <p:ph type="dt" sz="half" idx="10"/>
          </p:nvPr>
        </p:nvSpPr>
        <p:spPr/>
        <p:txBody>
          <a:bodyPr/>
          <a:lstStyle/>
          <a:p>
            <a:fld id="{D0D1F8D3-0CC6-407F-B1A0-E133B1E49127}" type="datetimeFigureOut">
              <a:rPr lang="en-AU" smtClean="0"/>
              <a:t>13/01/2022</a:t>
            </a:fld>
            <a:endParaRPr lang="en-AU"/>
          </a:p>
        </p:txBody>
      </p:sp>
      <p:sp>
        <p:nvSpPr>
          <p:cNvPr id="4" name="Footer Placeholder 3">
            <a:extLst>
              <a:ext uri="{FF2B5EF4-FFF2-40B4-BE49-F238E27FC236}">
                <a16:creationId xmlns:a16="http://schemas.microsoft.com/office/drawing/2014/main" id="{1F189D81-F0A4-4D2D-BBF0-A9CF2B6FD9AA}"/>
              </a:ext>
            </a:extLst>
          </p:cNvPr>
          <p:cNvSpPr>
            <a:spLocks noGrp="1"/>
          </p:cNvSpPr>
          <p:nvPr>
            <p:ph type="ftr" sz="quarter" idx="11"/>
          </p:nvPr>
        </p:nvSpPr>
        <p:spPr/>
        <p:txBody>
          <a:bodyPr/>
          <a:lstStyle/>
          <a:p>
            <a:endParaRPr lang="en-AU"/>
          </a:p>
        </p:txBody>
      </p:sp>
      <p:sp>
        <p:nvSpPr>
          <p:cNvPr id="5" name="Slide Number Placeholder 4">
            <a:extLst>
              <a:ext uri="{FF2B5EF4-FFF2-40B4-BE49-F238E27FC236}">
                <a16:creationId xmlns:a16="http://schemas.microsoft.com/office/drawing/2014/main" id="{26A1CAE8-F276-4A8D-A8C3-A6B975CBF26E}"/>
              </a:ext>
            </a:extLst>
          </p:cNvPr>
          <p:cNvSpPr>
            <a:spLocks noGrp="1"/>
          </p:cNvSpPr>
          <p:nvPr>
            <p:ph type="sldNum" sz="quarter" idx="12"/>
          </p:nvPr>
        </p:nvSpPr>
        <p:spPr/>
        <p:txBody>
          <a:bodyPr/>
          <a:lstStyle/>
          <a:p>
            <a:fld id="{06CB7AC1-5482-49CA-A688-07E1A337E441}" type="slidenum">
              <a:rPr lang="en-AU" smtClean="0"/>
              <a:t>‹#›</a:t>
            </a:fld>
            <a:endParaRPr lang="en-AU"/>
          </a:p>
        </p:txBody>
      </p:sp>
    </p:spTree>
    <p:extLst>
      <p:ext uri="{BB962C8B-B14F-4D97-AF65-F5344CB8AC3E}">
        <p14:creationId xmlns:p14="http://schemas.microsoft.com/office/powerpoint/2010/main" val="336119686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3E0AD66-B3F5-46E4-83B1-D0AD794583F3}"/>
              </a:ext>
            </a:extLst>
          </p:cNvPr>
          <p:cNvSpPr>
            <a:spLocks noGrp="1"/>
          </p:cNvSpPr>
          <p:nvPr>
            <p:ph type="dt" sz="half" idx="10"/>
          </p:nvPr>
        </p:nvSpPr>
        <p:spPr/>
        <p:txBody>
          <a:bodyPr/>
          <a:lstStyle/>
          <a:p>
            <a:fld id="{D0D1F8D3-0CC6-407F-B1A0-E133B1E49127}" type="datetimeFigureOut">
              <a:rPr lang="en-AU" smtClean="0"/>
              <a:t>13/01/2022</a:t>
            </a:fld>
            <a:endParaRPr lang="en-AU"/>
          </a:p>
        </p:txBody>
      </p:sp>
      <p:sp>
        <p:nvSpPr>
          <p:cNvPr id="3" name="Footer Placeholder 2">
            <a:extLst>
              <a:ext uri="{FF2B5EF4-FFF2-40B4-BE49-F238E27FC236}">
                <a16:creationId xmlns:a16="http://schemas.microsoft.com/office/drawing/2014/main" id="{2E8ADF4F-C07F-43CE-AB08-D0BAD3393506}"/>
              </a:ext>
            </a:extLst>
          </p:cNvPr>
          <p:cNvSpPr>
            <a:spLocks noGrp="1"/>
          </p:cNvSpPr>
          <p:nvPr>
            <p:ph type="ftr" sz="quarter" idx="11"/>
          </p:nvPr>
        </p:nvSpPr>
        <p:spPr/>
        <p:txBody>
          <a:bodyPr/>
          <a:lstStyle/>
          <a:p>
            <a:endParaRPr lang="en-AU"/>
          </a:p>
        </p:txBody>
      </p:sp>
      <p:sp>
        <p:nvSpPr>
          <p:cNvPr id="4" name="Slide Number Placeholder 3">
            <a:extLst>
              <a:ext uri="{FF2B5EF4-FFF2-40B4-BE49-F238E27FC236}">
                <a16:creationId xmlns:a16="http://schemas.microsoft.com/office/drawing/2014/main" id="{17B9969A-0212-4693-A13F-99B6421C3CFE}"/>
              </a:ext>
            </a:extLst>
          </p:cNvPr>
          <p:cNvSpPr>
            <a:spLocks noGrp="1"/>
          </p:cNvSpPr>
          <p:nvPr>
            <p:ph type="sldNum" sz="quarter" idx="12"/>
          </p:nvPr>
        </p:nvSpPr>
        <p:spPr/>
        <p:txBody>
          <a:bodyPr/>
          <a:lstStyle/>
          <a:p>
            <a:fld id="{06CB7AC1-5482-49CA-A688-07E1A337E441}" type="slidenum">
              <a:rPr lang="en-AU" smtClean="0"/>
              <a:t>‹#›</a:t>
            </a:fld>
            <a:endParaRPr lang="en-AU"/>
          </a:p>
        </p:txBody>
      </p:sp>
    </p:spTree>
    <p:extLst>
      <p:ext uri="{BB962C8B-B14F-4D97-AF65-F5344CB8AC3E}">
        <p14:creationId xmlns:p14="http://schemas.microsoft.com/office/powerpoint/2010/main" val="301427362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9FC4C2-06DC-4660-BD87-8333CA8E7BE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AU"/>
          </a:p>
        </p:txBody>
      </p:sp>
      <p:sp>
        <p:nvSpPr>
          <p:cNvPr id="3" name="Content Placeholder 2">
            <a:extLst>
              <a:ext uri="{FF2B5EF4-FFF2-40B4-BE49-F238E27FC236}">
                <a16:creationId xmlns:a16="http://schemas.microsoft.com/office/drawing/2014/main" id="{6DB3D7FC-5C17-4C1A-9570-781F93F084A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Text Placeholder 3">
            <a:extLst>
              <a:ext uri="{FF2B5EF4-FFF2-40B4-BE49-F238E27FC236}">
                <a16:creationId xmlns:a16="http://schemas.microsoft.com/office/drawing/2014/main" id="{94F75151-3065-41E8-92C8-69298ED9AA6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33266BB-B8C6-4452-8020-F6DFF4F622C3}"/>
              </a:ext>
            </a:extLst>
          </p:cNvPr>
          <p:cNvSpPr>
            <a:spLocks noGrp="1"/>
          </p:cNvSpPr>
          <p:nvPr>
            <p:ph type="dt" sz="half" idx="10"/>
          </p:nvPr>
        </p:nvSpPr>
        <p:spPr/>
        <p:txBody>
          <a:bodyPr/>
          <a:lstStyle/>
          <a:p>
            <a:fld id="{D0D1F8D3-0CC6-407F-B1A0-E133B1E49127}" type="datetimeFigureOut">
              <a:rPr lang="en-AU" smtClean="0"/>
              <a:t>13/01/2022</a:t>
            </a:fld>
            <a:endParaRPr lang="en-AU"/>
          </a:p>
        </p:txBody>
      </p:sp>
      <p:sp>
        <p:nvSpPr>
          <p:cNvPr id="6" name="Footer Placeholder 5">
            <a:extLst>
              <a:ext uri="{FF2B5EF4-FFF2-40B4-BE49-F238E27FC236}">
                <a16:creationId xmlns:a16="http://schemas.microsoft.com/office/drawing/2014/main" id="{E85AADA7-ED4C-41B4-B92E-B1D7139A9239}"/>
              </a:ext>
            </a:extLst>
          </p:cNvPr>
          <p:cNvSpPr>
            <a:spLocks noGrp="1"/>
          </p:cNvSpPr>
          <p:nvPr>
            <p:ph type="ftr" sz="quarter" idx="11"/>
          </p:nvPr>
        </p:nvSpPr>
        <p:spPr/>
        <p:txBody>
          <a:bodyPr/>
          <a:lstStyle/>
          <a:p>
            <a:endParaRPr lang="en-AU"/>
          </a:p>
        </p:txBody>
      </p:sp>
      <p:sp>
        <p:nvSpPr>
          <p:cNvPr id="7" name="Slide Number Placeholder 6">
            <a:extLst>
              <a:ext uri="{FF2B5EF4-FFF2-40B4-BE49-F238E27FC236}">
                <a16:creationId xmlns:a16="http://schemas.microsoft.com/office/drawing/2014/main" id="{A6664349-B04B-4B69-BA46-E48F6E741F5D}"/>
              </a:ext>
            </a:extLst>
          </p:cNvPr>
          <p:cNvSpPr>
            <a:spLocks noGrp="1"/>
          </p:cNvSpPr>
          <p:nvPr>
            <p:ph type="sldNum" sz="quarter" idx="12"/>
          </p:nvPr>
        </p:nvSpPr>
        <p:spPr/>
        <p:txBody>
          <a:bodyPr/>
          <a:lstStyle/>
          <a:p>
            <a:fld id="{06CB7AC1-5482-49CA-A688-07E1A337E441}" type="slidenum">
              <a:rPr lang="en-AU" smtClean="0"/>
              <a:t>‹#›</a:t>
            </a:fld>
            <a:endParaRPr lang="en-AU"/>
          </a:p>
        </p:txBody>
      </p:sp>
    </p:spTree>
    <p:extLst>
      <p:ext uri="{BB962C8B-B14F-4D97-AF65-F5344CB8AC3E}">
        <p14:creationId xmlns:p14="http://schemas.microsoft.com/office/powerpoint/2010/main" val="291657517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5CE12F-FE96-4B4C-8354-BC89C0989AA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AU"/>
          </a:p>
        </p:txBody>
      </p:sp>
      <p:sp>
        <p:nvSpPr>
          <p:cNvPr id="3" name="Picture Placeholder 2">
            <a:extLst>
              <a:ext uri="{FF2B5EF4-FFF2-40B4-BE49-F238E27FC236}">
                <a16:creationId xmlns:a16="http://schemas.microsoft.com/office/drawing/2014/main" id="{03AE87C7-1857-4228-914D-63B9B575FB6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AU"/>
          </a:p>
        </p:txBody>
      </p:sp>
      <p:sp>
        <p:nvSpPr>
          <p:cNvPr id="4" name="Text Placeholder 3">
            <a:extLst>
              <a:ext uri="{FF2B5EF4-FFF2-40B4-BE49-F238E27FC236}">
                <a16:creationId xmlns:a16="http://schemas.microsoft.com/office/drawing/2014/main" id="{95F9DCEC-A401-4BFA-A8D5-B31E71C1A20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84BE4AC-7BF4-4907-8794-99F218CA5CC4}"/>
              </a:ext>
            </a:extLst>
          </p:cNvPr>
          <p:cNvSpPr>
            <a:spLocks noGrp="1"/>
          </p:cNvSpPr>
          <p:nvPr>
            <p:ph type="dt" sz="half" idx="10"/>
          </p:nvPr>
        </p:nvSpPr>
        <p:spPr/>
        <p:txBody>
          <a:bodyPr/>
          <a:lstStyle/>
          <a:p>
            <a:fld id="{D0D1F8D3-0CC6-407F-B1A0-E133B1E49127}" type="datetimeFigureOut">
              <a:rPr lang="en-AU" smtClean="0"/>
              <a:t>13/01/2022</a:t>
            </a:fld>
            <a:endParaRPr lang="en-AU"/>
          </a:p>
        </p:txBody>
      </p:sp>
      <p:sp>
        <p:nvSpPr>
          <p:cNvPr id="6" name="Footer Placeholder 5">
            <a:extLst>
              <a:ext uri="{FF2B5EF4-FFF2-40B4-BE49-F238E27FC236}">
                <a16:creationId xmlns:a16="http://schemas.microsoft.com/office/drawing/2014/main" id="{66A00DC6-EABD-4BF0-B8B7-1FAE0BF39B0A}"/>
              </a:ext>
            </a:extLst>
          </p:cNvPr>
          <p:cNvSpPr>
            <a:spLocks noGrp="1"/>
          </p:cNvSpPr>
          <p:nvPr>
            <p:ph type="ftr" sz="quarter" idx="11"/>
          </p:nvPr>
        </p:nvSpPr>
        <p:spPr/>
        <p:txBody>
          <a:bodyPr/>
          <a:lstStyle/>
          <a:p>
            <a:endParaRPr lang="en-AU"/>
          </a:p>
        </p:txBody>
      </p:sp>
      <p:sp>
        <p:nvSpPr>
          <p:cNvPr id="7" name="Slide Number Placeholder 6">
            <a:extLst>
              <a:ext uri="{FF2B5EF4-FFF2-40B4-BE49-F238E27FC236}">
                <a16:creationId xmlns:a16="http://schemas.microsoft.com/office/drawing/2014/main" id="{348711EF-73E3-4906-A413-029D126577F7}"/>
              </a:ext>
            </a:extLst>
          </p:cNvPr>
          <p:cNvSpPr>
            <a:spLocks noGrp="1"/>
          </p:cNvSpPr>
          <p:nvPr>
            <p:ph type="sldNum" sz="quarter" idx="12"/>
          </p:nvPr>
        </p:nvSpPr>
        <p:spPr/>
        <p:txBody>
          <a:bodyPr/>
          <a:lstStyle/>
          <a:p>
            <a:fld id="{06CB7AC1-5482-49CA-A688-07E1A337E441}" type="slidenum">
              <a:rPr lang="en-AU" smtClean="0"/>
              <a:t>‹#›</a:t>
            </a:fld>
            <a:endParaRPr lang="en-AU"/>
          </a:p>
        </p:txBody>
      </p:sp>
    </p:spTree>
    <p:extLst>
      <p:ext uri="{BB962C8B-B14F-4D97-AF65-F5344CB8AC3E}">
        <p14:creationId xmlns:p14="http://schemas.microsoft.com/office/powerpoint/2010/main" val="373085777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6">
            <a:lumMod val="20000"/>
            <a:lumOff val="80000"/>
            <a:alpha val="16000"/>
          </a:schemeClr>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9A1CEDB-432C-46DD-B0D8-F950C944992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AU"/>
          </a:p>
        </p:txBody>
      </p:sp>
      <p:sp>
        <p:nvSpPr>
          <p:cNvPr id="3" name="Text Placeholder 2">
            <a:extLst>
              <a:ext uri="{FF2B5EF4-FFF2-40B4-BE49-F238E27FC236}">
                <a16:creationId xmlns:a16="http://schemas.microsoft.com/office/drawing/2014/main" id="{6800292F-EB8B-4941-A1B8-A31D81B3E89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CBA6E88B-58A1-4E75-A72D-2C02CFF84DC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0D1F8D3-0CC6-407F-B1A0-E133B1E49127}" type="datetimeFigureOut">
              <a:rPr lang="en-AU" smtClean="0"/>
              <a:t>13/01/2022</a:t>
            </a:fld>
            <a:endParaRPr lang="en-AU"/>
          </a:p>
        </p:txBody>
      </p:sp>
      <p:sp>
        <p:nvSpPr>
          <p:cNvPr id="5" name="Footer Placeholder 4">
            <a:extLst>
              <a:ext uri="{FF2B5EF4-FFF2-40B4-BE49-F238E27FC236}">
                <a16:creationId xmlns:a16="http://schemas.microsoft.com/office/drawing/2014/main" id="{71D8133F-90CA-4CBF-A78F-642C0F5EBB3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AU"/>
          </a:p>
        </p:txBody>
      </p:sp>
      <p:sp>
        <p:nvSpPr>
          <p:cNvPr id="6" name="Slide Number Placeholder 5">
            <a:extLst>
              <a:ext uri="{FF2B5EF4-FFF2-40B4-BE49-F238E27FC236}">
                <a16:creationId xmlns:a16="http://schemas.microsoft.com/office/drawing/2014/main" id="{73AE6C17-F9C1-4D6A-8548-E58070E6544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6CB7AC1-5482-49CA-A688-07E1A337E441}" type="slidenum">
              <a:rPr lang="en-AU" smtClean="0"/>
              <a:t>‹#›</a:t>
            </a:fld>
            <a:endParaRPr lang="en-AU"/>
          </a:p>
        </p:txBody>
      </p:sp>
    </p:spTree>
    <p:extLst>
      <p:ext uri="{BB962C8B-B14F-4D97-AF65-F5344CB8AC3E}">
        <p14:creationId xmlns:p14="http://schemas.microsoft.com/office/powerpoint/2010/main" val="35715267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1.xml"/><Relationship Id="rId1" Type="http://schemas.openxmlformats.org/officeDocument/2006/relationships/vmlDrawing" Target="../drawings/vmlDrawing1.vml"/><Relationship Id="rId6" Type="http://schemas.openxmlformats.org/officeDocument/2006/relationships/comments" Target="../comments/comment1.xml"/><Relationship Id="rId5" Type="http://schemas.openxmlformats.org/officeDocument/2006/relationships/image" Target="../media/image12.png"/><Relationship Id="rId4" Type="http://schemas.openxmlformats.org/officeDocument/2006/relationships/image" Target="../media/image11.wmf"/></Relationships>
</file>

<file path=ppt/slides/_rels/slide13.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1.xml"/><Relationship Id="rId1" Type="http://schemas.openxmlformats.org/officeDocument/2006/relationships/vmlDrawing" Target="../drawings/vmlDrawing2.vml"/><Relationship Id="rId4" Type="http://schemas.openxmlformats.org/officeDocument/2006/relationships/image" Target="../media/image11.wmf"/></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hyperlink" Target="https://cirnow.com.au/how-to-take-a-business-to-court/" TargetMode="External"/><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2" Type="http://schemas.openxmlformats.org/officeDocument/2006/relationships/hyperlink" Target="mailto:mikeh@commonlaw.earth" TargetMode="External"/><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5CA722AF-BC47-4B73-AE98-C8DFE83B5305}"/>
              </a:ext>
            </a:extLst>
          </p:cNvPr>
          <p:cNvSpPr>
            <a:spLocks noGrp="1"/>
          </p:cNvSpPr>
          <p:nvPr>
            <p:ph type="subTitle" idx="4294967295"/>
          </p:nvPr>
        </p:nvSpPr>
        <p:spPr>
          <a:xfrm>
            <a:off x="788973" y="2419075"/>
            <a:ext cx="4680174" cy="2937929"/>
          </a:xfrm>
        </p:spPr>
        <p:txBody>
          <a:bodyPr>
            <a:normAutofit fontScale="92500"/>
          </a:bodyPr>
          <a:lstStyle/>
          <a:p>
            <a:pPr marL="0" indent="0">
              <a:buNone/>
            </a:pPr>
            <a:r>
              <a:rPr lang="en-AU" sz="4000" b="1" dirty="0"/>
              <a:t>They have stolen a whole </a:t>
            </a:r>
            <a:r>
              <a:rPr lang="en-AU" sz="4000" b="1" dirty="0">
                <a:solidFill>
                  <a:srgbClr val="FF0000"/>
                </a:solidFill>
              </a:rPr>
              <a:t>Continent</a:t>
            </a:r>
            <a:r>
              <a:rPr lang="en-AU" sz="4000" b="1" dirty="0"/>
              <a:t>, </a:t>
            </a:r>
          </a:p>
          <a:p>
            <a:pPr marL="0" indent="0">
              <a:buNone/>
            </a:pPr>
            <a:r>
              <a:rPr lang="en-AU" sz="4000" b="1" i="1" dirty="0">
                <a:solidFill>
                  <a:srgbClr val="C00000"/>
                </a:solidFill>
              </a:rPr>
              <a:t>All</a:t>
            </a:r>
            <a:r>
              <a:rPr lang="en-AU" sz="4000" b="1" dirty="0">
                <a:solidFill>
                  <a:srgbClr val="C00000"/>
                </a:solidFill>
              </a:rPr>
              <a:t> </a:t>
            </a:r>
            <a:r>
              <a:rPr lang="en-AU" sz="4000" b="1" dirty="0"/>
              <a:t>our </a:t>
            </a:r>
            <a:r>
              <a:rPr lang="en-AU" sz="4000" b="1" dirty="0">
                <a:solidFill>
                  <a:srgbClr val="FF0000"/>
                </a:solidFill>
              </a:rPr>
              <a:t>Mineral Riches</a:t>
            </a:r>
            <a:r>
              <a:rPr lang="en-AU" sz="4000" b="1" dirty="0"/>
              <a:t>, </a:t>
            </a:r>
          </a:p>
          <a:p>
            <a:pPr marL="0" indent="0">
              <a:buNone/>
            </a:pPr>
            <a:r>
              <a:rPr lang="en-AU" sz="4000" b="1" dirty="0"/>
              <a:t>and </a:t>
            </a:r>
            <a:r>
              <a:rPr lang="en-AU" sz="4000" b="1" dirty="0">
                <a:solidFill>
                  <a:srgbClr val="FF0000"/>
                </a:solidFill>
              </a:rPr>
              <a:t>Enslaved</a:t>
            </a:r>
            <a:r>
              <a:rPr lang="en-AU" sz="4000" b="1" dirty="0"/>
              <a:t> everyone.</a:t>
            </a:r>
          </a:p>
        </p:txBody>
      </p:sp>
      <p:sp>
        <p:nvSpPr>
          <p:cNvPr id="5" name="TextBox 4">
            <a:extLst>
              <a:ext uri="{FF2B5EF4-FFF2-40B4-BE49-F238E27FC236}">
                <a16:creationId xmlns:a16="http://schemas.microsoft.com/office/drawing/2014/main" id="{E419363D-BFB1-4077-834C-8D669F7A350E}"/>
              </a:ext>
            </a:extLst>
          </p:cNvPr>
          <p:cNvSpPr txBox="1"/>
          <p:nvPr/>
        </p:nvSpPr>
        <p:spPr>
          <a:xfrm>
            <a:off x="6861706" y="2087297"/>
            <a:ext cx="5189688" cy="3046988"/>
          </a:xfrm>
          <a:prstGeom prst="rect">
            <a:avLst/>
          </a:prstGeom>
          <a:noFill/>
        </p:spPr>
        <p:txBody>
          <a:bodyPr wrap="square" rtlCol="0">
            <a:spAutoFit/>
          </a:bodyPr>
          <a:lstStyle/>
          <a:p>
            <a:pPr algn="ctr"/>
            <a:r>
              <a:rPr lang="en-AU" sz="9600" b="1" dirty="0">
                <a:solidFill>
                  <a:srgbClr val="FF0000"/>
                </a:solidFill>
              </a:rPr>
              <a:t>BUT… HOW?</a:t>
            </a:r>
          </a:p>
        </p:txBody>
      </p:sp>
      <p:sp>
        <p:nvSpPr>
          <p:cNvPr id="6" name="TextBox 5">
            <a:extLst>
              <a:ext uri="{FF2B5EF4-FFF2-40B4-BE49-F238E27FC236}">
                <a16:creationId xmlns:a16="http://schemas.microsoft.com/office/drawing/2014/main" id="{9F0EB8C9-B67F-4628-BCD8-A60C8E56C771}"/>
              </a:ext>
            </a:extLst>
          </p:cNvPr>
          <p:cNvSpPr txBox="1"/>
          <p:nvPr/>
        </p:nvSpPr>
        <p:spPr>
          <a:xfrm>
            <a:off x="828566" y="507999"/>
            <a:ext cx="10331939" cy="2000548"/>
          </a:xfrm>
          <a:prstGeom prst="rect">
            <a:avLst/>
          </a:prstGeom>
          <a:noFill/>
        </p:spPr>
        <p:txBody>
          <a:bodyPr wrap="square" rtlCol="0">
            <a:spAutoFit/>
          </a:bodyPr>
          <a:lstStyle/>
          <a:p>
            <a:r>
              <a:rPr lang="en-AU" sz="4800" b="1" dirty="0">
                <a:solidFill>
                  <a:srgbClr val="2B8543"/>
                </a:solidFill>
              </a:rPr>
              <a:t>The political parties have committed</a:t>
            </a:r>
          </a:p>
          <a:p>
            <a:r>
              <a:rPr lang="en-AU" sz="4800" b="1" dirty="0">
                <a:solidFill>
                  <a:srgbClr val="2B8543"/>
                </a:solidFill>
              </a:rPr>
              <a:t>the biggest crime EVER in Australia</a:t>
            </a:r>
            <a:endParaRPr lang="en-AU" sz="4800" dirty="0">
              <a:solidFill>
                <a:srgbClr val="2B8543"/>
              </a:solidFill>
            </a:endParaRPr>
          </a:p>
          <a:p>
            <a:endParaRPr lang="en-AU" sz="2800" dirty="0"/>
          </a:p>
        </p:txBody>
      </p:sp>
      <p:pic>
        <p:nvPicPr>
          <p:cNvPr id="4" name="Picture 3">
            <a:extLst>
              <a:ext uri="{FF2B5EF4-FFF2-40B4-BE49-F238E27FC236}">
                <a16:creationId xmlns:a16="http://schemas.microsoft.com/office/drawing/2014/main" id="{BEA4FC1F-AF16-4472-B3A5-794B72B6ABF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748836" y="3764679"/>
            <a:ext cx="2850079" cy="2739212"/>
          </a:xfrm>
          <a:prstGeom prst="rect">
            <a:avLst/>
          </a:prstGeom>
        </p:spPr>
      </p:pic>
    </p:spTree>
    <p:extLst>
      <p:ext uri="{BB962C8B-B14F-4D97-AF65-F5344CB8AC3E}">
        <p14:creationId xmlns:p14="http://schemas.microsoft.com/office/powerpoint/2010/main" val="8571119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1" presetClass="entr" presetSubtype="0" fill="hold" grpId="0" nodeType="clickEffect">
                                  <p:stCondLst>
                                    <p:cond delay="0"/>
                                  </p:stCondLst>
                                  <p:childTnLst>
                                    <p:set>
                                      <p:cBhvr>
                                        <p:cTn id="27" dur="1" fill="hold">
                                          <p:stCondLst>
                                            <p:cond delay="0"/>
                                          </p:stCondLst>
                                        </p:cTn>
                                        <p:tgtEl>
                                          <p:spTgt spid="5"/>
                                        </p:tgtEl>
                                        <p:attrNameLst>
                                          <p:attrName>style.visibility</p:attrName>
                                        </p:attrNameLst>
                                      </p:cBhvr>
                                      <p:to>
                                        <p:strVal val="visible"/>
                                      </p:to>
                                    </p:set>
                                  </p:childTnLst>
                                </p:cTn>
                              </p:par>
                              <p:par>
                                <p:cTn id="28" presetID="1" presetClass="entr" presetSubtype="0" fill="hold" nodeType="withEffect">
                                  <p:stCondLst>
                                    <p:cond delay="0"/>
                                  </p:stCondLst>
                                  <p:childTnLst>
                                    <p:set>
                                      <p:cBhvr>
                                        <p:cTn id="29"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5"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CF0B1529-5FB1-48CA-A41B-52FAB072F3E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3177875" cy="6918385"/>
          </a:xfrm>
          <a:prstGeom prst="rect">
            <a:avLst/>
          </a:prstGeom>
        </p:spPr>
      </p:pic>
    </p:spTree>
    <p:extLst>
      <p:ext uri="{BB962C8B-B14F-4D97-AF65-F5344CB8AC3E}">
        <p14:creationId xmlns:p14="http://schemas.microsoft.com/office/powerpoint/2010/main" val="529157338"/>
      </p:ext>
    </p:extLst>
  </p:cSld>
  <p:clrMapOvr>
    <a:masterClrMapping/>
  </p:clrMapOvr>
  <p:transition spd="slow">
    <p:wip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5CA722AF-BC47-4B73-AE98-C8DFE83B5305}"/>
              </a:ext>
            </a:extLst>
          </p:cNvPr>
          <p:cNvSpPr>
            <a:spLocks noGrp="1"/>
          </p:cNvSpPr>
          <p:nvPr>
            <p:ph type="subTitle" idx="4294967295"/>
          </p:nvPr>
        </p:nvSpPr>
        <p:spPr>
          <a:xfrm>
            <a:off x="828158" y="539263"/>
            <a:ext cx="10707350" cy="1297352"/>
          </a:xfrm>
        </p:spPr>
        <p:txBody>
          <a:bodyPr>
            <a:normAutofit/>
          </a:bodyPr>
          <a:lstStyle/>
          <a:p>
            <a:pPr marL="0" indent="0">
              <a:buNone/>
            </a:pPr>
            <a:r>
              <a:rPr lang="en-AU" sz="4000" b="1" dirty="0"/>
              <a:t>What is a Common Law Assembly and why should you join (or start) one?</a:t>
            </a:r>
            <a:endParaRPr lang="en-AU" sz="4000" dirty="0"/>
          </a:p>
        </p:txBody>
      </p:sp>
      <p:sp>
        <p:nvSpPr>
          <p:cNvPr id="5" name="TextBox 4">
            <a:extLst>
              <a:ext uri="{FF2B5EF4-FFF2-40B4-BE49-F238E27FC236}">
                <a16:creationId xmlns:a16="http://schemas.microsoft.com/office/drawing/2014/main" id="{E419363D-BFB1-4077-834C-8D669F7A350E}"/>
              </a:ext>
            </a:extLst>
          </p:cNvPr>
          <p:cNvSpPr txBox="1"/>
          <p:nvPr/>
        </p:nvSpPr>
        <p:spPr>
          <a:xfrm>
            <a:off x="6822832" y="2752146"/>
            <a:ext cx="5189688" cy="1569660"/>
          </a:xfrm>
          <a:prstGeom prst="rect">
            <a:avLst/>
          </a:prstGeom>
          <a:noFill/>
        </p:spPr>
        <p:txBody>
          <a:bodyPr wrap="square" rtlCol="0">
            <a:spAutoFit/>
          </a:bodyPr>
          <a:lstStyle/>
          <a:p>
            <a:pPr algn="ctr"/>
            <a:r>
              <a:rPr lang="en-AU" sz="9600" b="1" dirty="0">
                <a:solidFill>
                  <a:srgbClr val="00B050"/>
                </a:solidFill>
              </a:rPr>
              <a:t>Unite!</a:t>
            </a:r>
          </a:p>
        </p:txBody>
      </p:sp>
      <p:sp>
        <p:nvSpPr>
          <p:cNvPr id="4" name="TextBox 3">
            <a:extLst>
              <a:ext uri="{FF2B5EF4-FFF2-40B4-BE49-F238E27FC236}">
                <a16:creationId xmlns:a16="http://schemas.microsoft.com/office/drawing/2014/main" id="{9DCBFCE8-7298-4FB5-84E7-18C0D24C3684}"/>
              </a:ext>
            </a:extLst>
          </p:cNvPr>
          <p:cNvSpPr txBox="1"/>
          <p:nvPr/>
        </p:nvSpPr>
        <p:spPr>
          <a:xfrm>
            <a:off x="906586" y="1836615"/>
            <a:ext cx="6900984" cy="1384995"/>
          </a:xfrm>
          <a:prstGeom prst="rect">
            <a:avLst/>
          </a:prstGeom>
          <a:noFill/>
        </p:spPr>
        <p:txBody>
          <a:bodyPr wrap="square" rtlCol="0">
            <a:spAutoFit/>
          </a:bodyPr>
          <a:lstStyle/>
          <a:p>
            <a:r>
              <a:rPr lang="en-AU" sz="2800" dirty="0"/>
              <a:t>The Oxford dictionary defines an assembly as a gathering of people who come together for a specific purpose.</a:t>
            </a:r>
          </a:p>
        </p:txBody>
      </p:sp>
      <p:sp>
        <p:nvSpPr>
          <p:cNvPr id="2" name="TextBox 1">
            <a:extLst>
              <a:ext uri="{FF2B5EF4-FFF2-40B4-BE49-F238E27FC236}">
                <a16:creationId xmlns:a16="http://schemas.microsoft.com/office/drawing/2014/main" id="{D79A31D2-2D45-40FE-BDE4-235FAE7546A6}"/>
              </a:ext>
            </a:extLst>
          </p:cNvPr>
          <p:cNvSpPr txBox="1"/>
          <p:nvPr/>
        </p:nvSpPr>
        <p:spPr>
          <a:xfrm>
            <a:off x="906588" y="3307354"/>
            <a:ext cx="6900982" cy="1200329"/>
          </a:xfrm>
          <a:prstGeom prst="rect">
            <a:avLst/>
          </a:prstGeom>
          <a:noFill/>
        </p:spPr>
        <p:txBody>
          <a:bodyPr wrap="square" rtlCol="0">
            <a:spAutoFit/>
          </a:bodyPr>
          <a:lstStyle/>
          <a:p>
            <a:r>
              <a:rPr lang="en-AU" sz="2400" dirty="0"/>
              <a:t>When we convene a Common Law Assembly and sign a Charter we create a government of the People, with all the powers of any government.</a:t>
            </a:r>
          </a:p>
        </p:txBody>
      </p:sp>
      <p:sp>
        <p:nvSpPr>
          <p:cNvPr id="6" name="TextBox 5">
            <a:extLst>
              <a:ext uri="{FF2B5EF4-FFF2-40B4-BE49-F238E27FC236}">
                <a16:creationId xmlns:a16="http://schemas.microsoft.com/office/drawing/2014/main" id="{3E28ED20-2796-4412-8F8D-8FC76294AA90}"/>
              </a:ext>
            </a:extLst>
          </p:cNvPr>
          <p:cNvSpPr txBox="1"/>
          <p:nvPr/>
        </p:nvSpPr>
        <p:spPr>
          <a:xfrm>
            <a:off x="1312028" y="4678932"/>
            <a:ext cx="8115390" cy="1569660"/>
          </a:xfrm>
          <a:prstGeom prst="rect">
            <a:avLst/>
          </a:prstGeom>
          <a:noFill/>
        </p:spPr>
        <p:txBody>
          <a:bodyPr wrap="square" rtlCol="0">
            <a:spAutoFit/>
          </a:bodyPr>
          <a:lstStyle/>
          <a:p>
            <a:r>
              <a:rPr lang="en-AU" sz="2400" b="1" dirty="0"/>
              <a:t>We can pass laws, elect our own Sheriffs, convene common law courts, and even form and maintain a local militia, trained by our Sheriffs, to protect our community from enemies…. Both within and without the country!</a:t>
            </a:r>
          </a:p>
        </p:txBody>
      </p:sp>
    </p:spTree>
    <p:extLst>
      <p:ext uri="{BB962C8B-B14F-4D97-AF65-F5344CB8AC3E}">
        <p14:creationId xmlns:p14="http://schemas.microsoft.com/office/powerpoint/2010/main" val="1687755335"/>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2" grpId="0"/>
      <p:bldP spid="6"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Object 1">
            <a:extLst>
              <a:ext uri="{FF2B5EF4-FFF2-40B4-BE49-F238E27FC236}">
                <a16:creationId xmlns:a16="http://schemas.microsoft.com/office/drawing/2014/main" id="{EE4C9640-1D16-47DE-BDD1-5D8F5D1BD203}"/>
              </a:ext>
            </a:extLst>
          </p:cNvPr>
          <p:cNvGraphicFramePr>
            <a:graphicFrameLocks noChangeAspect="1"/>
          </p:cNvGraphicFramePr>
          <p:nvPr>
            <p:extLst>
              <p:ext uri="{D42A27DB-BD31-4B8C-83A1-F6EECF244321}">
                <p14:modId xmlns:p14="http://schemas.microsoft.com/office/powerpoint/2010/main" val="1635757024"/>
              </p:ext>
            </p:extLst>
          </p:nvPr>
        </p:nvGraphicFramePr>
        <p:xfrm>
          <a:off x="7301700" y="-30193"/>
          <a:ext cx="4890300" cy="6918385"/>
        </p:xfrm>
        <a:graphic>
          <a:graphicData uri="http://schemas.openxmlformats.org/presentationml/2006/ole">
            <mc:AlternateContent xmlns:mc="http://schemas.openxmlformats.org/markup-compatibility/2006">
              <mc:Choice xmlns:v="urn:schemas-microsoft-com:vml" Requires="v">
                <p:oleObj spid="_x0000_s1128" name="PDF" r:id="rId3" imgW="0" imgH="360" progId="FoxitReader.Document">
                  <p:embed/>
                </p:oleObj>
              </mc:Choice>
              <mc:Fallback>
                <p:oleObj name="PDF" r:id="rId3" imgW="0" imgH="360" progId="FoxitReader.Document">
                  <p:embed/>
                  <p:pic>
                    <p:nvPicPr>
                      <p:cNvPr id="0" name=""/>
                      <p:cNvPicPr/>
                      <p:nvPr/>
                    </p:nvPicPr>
                    <p:blipFill>
                      <a:blip r:embed="rId4"/>
                      <a:stretch>
                        <a:fillRect/>
                      </a:stretch>
                    </p:blipFill>
                    <p:spPr>
                      <a:xfrm>
                        <a:off x="7301700" y="-30193"/>
                        <a:ext cx="4890300" cy="6918385"/>
                      </a:xfrm>
                      <a:prstGeom prst="rect">
                        <a:avLst/>
                      </a:prstGeom>
                    </p:spPr>
                  </p:pic>
                </p:oleObj>
              </mc:Fallback>
            </mc:AlternateContent>
          </a:graphicData>
        </a:graphic>
      </p:graphicFrame>
      <p:pic>
        <p:nvPicPr>
          <p:cNvPr id="4" name="Picture 3">
            <a:extLst>
              <a:ext uri="{FF2B5EF4-FFF2-40B4-BE49-F238E27FC236}">
                <a16:creationId xmlns:a16="http://schemas.microsoft.com/office/drawing/2014/main" id="{C7ACBA9D-7B19-4A85-889D-88940A76F36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 y="-30193"/>
            <a:ext cx="7186803" cy="3459193"/>
          </a:xfrm>
          <a:prstGeom prst="rect">
            <a:avLst/>
          </a:prstGeom>
        </p:spPr>
      </p:pic>
      <p:sp>
        <p:nvSpPr>
          <p:cNvPr id="5" name="TextBox 4">
            <a:extLst>
              <a:ext uri="{FF2B5EF4-FFF2-40B4-BE49-F238E27FC236}">
                <a16:creationId xmlns:a16="http://schemas.microsoft.com/office/drawing/2014/main" id="{6B0882DC-BD52-47BA-92D2-41195331D5E0}"/>
              </a:ext>
            </a:extLst>
          </p:cNvPr>
          <p:cNvSpPr txBox="1"/>
          <p:nvPr/>
        </p:nvSpPr>
        <p:spPr>
          <a:xfrm>
            <a:off x="175967" y="4192571"/>
            <a:ext cx="6014301" cy="584775"/>
          </a:xfrm>
          <a:prstGeom prst="rect">
            <a:avLst/>
          </a:prstGeom>
          <a:noFill/>
        </p:spPr>
        <p:txBody>
          <a:bodyPr wrap="square" rtlCol="0">
            <a:spAutoFit/>
          </a:bodyPr>
          <a:lstStyle/>
          <a:p>
            <a:r>
              <a:rPr lang="en-US" sz="3200" b="1" dirty="0"/>
              <a:t>Sign a Charter here:</a:t>
            </a:r>
            <a:endParaRPr lang="en-AU" sz="3200" b="1" dirty="0"/>
          </a:p>
        </p:txBody>
      </p:sp>
      <p:sp>
        <p:nvSpPr>
          <p:cNvPr id="6" name="TextBox 5">
            <a:extLst>
              <a:ext uri="{FF2B5EF4-FFF2-40B4-BE49-F238E27FC236}">
                <a16:creationId xmlns:a16="http://schemas.microsoft.com/office/drawing/2014/main" id="{12D76A3D-2622-4CC4-8D63-122D0D632B2F}"/>
              </a:ext>
            </a:extLst>
          </p:cNvPr>
          <p:cNvSpPr txBox="1"/>
          <p:nvPr/>
        </p:nvSpPr>
        <p:spPr>
          <a:xfrm>
            <a:off x="175967" y="4862544"/>
            <a:ext cx="6812574" cy="369332"/>
          </a:xfrm>
          <a:prstGeom prst="rect">
            <a:avLst/>
          </a:prstGeom>
          <a:noFill/>
        </p:spPr>
        <p:txBody>
          <a:bodyPr wrap="square" rtlCol="0">
            <a:spAutoFit/>
          </a:bodyPr>
          <a:lstStyle/>
          <a:p>
            <a:r>
              <a:rPr lang="en-AU" b="1" dirty="0"/>
              <a:t>https://commonlaw.earth/assemblies/sign-assembly-charter-aus/</a:t>
            </a:r>
          </a:p>
        </p:txBody>
      </p:sp>
    </p:spTree>
    <p:extLst>
      <p:ext uri="{BB962C8B-B14F-4D97-AF65-F5344CB8AC3E}">
        <p14:creationId xmlns:p14="http://schemas.microsoft.com/office/powerpoint/2010/main" val="514675687"/>
      </p:ext>
    </p:extLst>
  </p:cSld>
  <p:clrMapOvr>
    <a:masterClrMapping/>
  </p:clrMapOvr>
  <p:transition spd="slow">
    <p:wipe/>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Object 1">
            <a:extLst>
              <a:ext uri="{FF2B5EF4-FFF2-40B4-BE49-F238E27FC236}">
                <a16:creationId xmlns:a16="http://schemas.microsoft.com/office/drawing/2014/main" id="{7C3A8BDE-1D06-4323-AA8F-2542DC62524A}"/>
              </a:ext>
            </a:extLst>
          </p:cNvPr>
          <p:cNvGraphicFramePr>
            <a:graphicFrameLocks noChangeAspect="1"/>
          </p:cNvGraphicFramePr>
          <p:nvPr>
            <p:extLst>
              <p:ext uri="{D42A27DB-BD31-4B8C-83A1-F6EECF244321}">
                <p14:modId xmlns:p14="http://schemas.microsoft.com/office/powerpoint/2010/main" val="534585441"/>
              </p:ext>
            </p:extLst>
          </p:nvPr>
        </p:nvGraphicFramePr>
        <p:xfrm>
          <a:off x="0" y="-7621677"/>
          <a:ext cx="12266762" cy="17353981"/>
        </p:xfrm>
        <a:graphic>
          <a:graphicData uri="http://schemas.openxmlformats.org/presentationml/2006/ole">
            <mc:AlternateContent xmlns:mc="http://schemas.openxmlformats.org/markup-compatibility/2006">
              <mc:Choice xmlns:v="urn:schemas-microsoft-com:vml" Requires="v">
                <p:oleObj spid="_x0000_s2152" name="PDF" r:id="rId3" imgW="0" imgH="360" progId="FoxitReader.Document">
                  <p:embed/>
                </p:oleObj>
              </mc:Choice>
              <mc:Fallback>
                <p:oleObj name="PDF" r:id="rId3" imgW="0" imgH="360" progId="FoxitReader.Document">
                  <p:embed/>
                  <p:pic>
                    <p:nvPicPr>
                      <p:cNvPr id="0" name=""/>
                      <p:cNvPicPr/>
                      <p:nvPr/>
                    </p:nvPicPr>
                    <p:blipFill>
                      <a:blip r:embed="rId4"/>
                      <a:stretch>
                        <a:fillRect/>
                      </a:stretch>
                    </p:blipFill>
                    <p:spPr>
                      <a:xfrm>
                        <a:off x="0" y="-7621677"/>
                        <a:ext cx="12266762" cy="17353981"/>
                      </a:xfrm>
                      <a:prstGeom prst="rect">
                        <a:avLst/>
                      </a:prstGeom>
                    </p:spPr>
                  </p:pic>
                </p:oleObj>
              </mc:Fallback>
            </mc:AlternateContent>
          </a:graphicData>
        </a:graphic>
      </p:graphicFrame>
    </p:spTree>
    <p:extLst>
      <p:ext uri="{BB962C8B-B14F-4D97-AF65-F5344CB8AC3E}">
        <p14:creationId xmlns:p14="http://schemas.microsoft.com/office/powerpoint/2010/main" val="3316007715"/>
      </p:ext>
    </p:extLst>
  </p:cSld>
  <p:clrMapOvr>
    <a:masterClrMapping/>
  </p:clrMapOvr>
  <p:transition spd="slow">
    <p:wipe/>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5CA722AF-BC47-4B73-AE98-C8DFE83B5305}"/>
              </a:ext>
            </a:extLst>
          </p:cNvPr>
          <p:cNvSpPr>
            <a:spLocks noGrp="1"/>
          </p:cNvSpPr>
          <p:nvPr>
            <p:ph type="subTitle" idx="4294967295"/>
          </p:nvPr>
        </p:nvSpPr>
        <p:spPr>
          <a:xfrm>
            <a:off x="828158" y="539263"/>
            <a:ext cx="10707350" cy="1297352"/>
          </a:xfrm>
        </p:spPr>
        <p:txBody>
          <a:bodyPr>
            <a:normAutofit/>
          </a:bodyPr>
          <a:lstStyle/>
          <a:p>
            <a:pPr marL="0" indent="0">
              <a:buNone/>
            </a:pPr>
            <a:r>
              <a:rPr lang="en-AU" sz="4000" b="1" dirty="0"/>
              <a:t>Only People Power will stop the fraud, crimes and TREASON against us</a:t>
            </a:r>
            <a:endParaRPr lang="en-AU" sz="4000" dirty="0"/>
          </a:p>
        </p:txBody>
      </p:sp>
      <p:sp>
        <p:nvSpPr>
          <p:cNvPr id="5" name="TextBox 4">
            <a:extLst>
              <a:ext uri="{FF2B5EF4-FFF2-40B4-BE49-F238E27FC236}">
                <a16:creationId xmlns:a16="http://schemas.microsoft.com/office/drawing/2014/main" id="{E419363D-BFB1-4077-834C-8D669F7A350E}"/>
              </a:ext>
            </a:extLst>
          </p:cNvPr>
          <p:cNvSpPr txBox="1"/>
          <p:nvPr/>
        </p:nvSpPr>
        <p:spPr>
          <a:xfrm>
            <a:off x="6822832" y="2752146"/>
            <a:ext cx="5189688" cy="1569660"/>
          </a:xfrm>
          <a:prstGeom prst="rect">
            <a:avLst/>
          </a:prstGeom>
          <a:noFill/>
        </p:spPr>
        <p:txBody>
          <a:bodyPr wrap="square" rtlCol="0">
            <a:spAutoFit/>
          </a:bodyPr>
          <a:lstStyle/>
          <a:p>
            <a:pPr algn="ctr"/>
            <a:r>
              <a:rPr lang="en-AU" sz="9600" b="1" dirty="0">
                <a:solidFill>
                  <a:srgbClr val="00B050"/>
                </a:solidFill>
              </a:rPr>
              <a:t>Educate</a:t>
            </a:r>
          </a:p>
        </p:txBody>
      </p:sp>
      <p:sp>
        <p:nvSpPr>
          <p:cNvPr id="4" name="TextBox 3">
            <a:extLst>
              <a:ext uri="{FF2B5EF4-FFF2-40B4-BE49-F238E27FC236}">
                <a16:creationId xmlns:a16="http://schemas.microsoft.com/office/drawing/2014/main" id="{9DCBFCE8-7298-4FB5-84E7-18C0D24C3684}"/>
              </a:ext>
            </a:extLst>
          </p:cNvPr>
          <p:cNvSpPr txBox="1"/>
          <p:nvPr/>
        </p:nvSpPr>
        <p:spPr>
          <a:xfrm>
            <a:off x="1527688" y="2752146"/>
            <a:ext cx="3087444" cy="1384995"/>
          </a:xfrm>
          <a:prstGeom prst="rect">
            <a:avLst/>
          </a:prstGeom>
          <a:noFill/>
        </p:spPr>
        <p:txBody>
          <a:bodyPr wrap="square" rtlCol="0">
            <a:spAutoFit/>
          </a:bodyPr>
          <a:lstStyle/>
          <a:p>
            <a:pPr marL="514350" indent="-514350">
              <a:buFont typeface="+mj-lt"/>
              <a:buAutoNum type="arabicPeriod"/>
            </a:pPr>
            <a:r>
              <a:rPr lang="en-AU" sz="2800" dirty="0"/>
              <a:t>Educate</a:t>
            </a:r>
          </a:p>
          <a:p>
            <a:pPr marL="514350" indent="-514350">
              <a:buFont typeface="+mj-lt"/>
              <a:buAutoNum type="arabicPeriod"/>
            </a:pPr>
            <a:r>
              <a:rPr lang="en-AU" sz="2800" dirty="0"/>
              <a:t>Facilitate</a:t>
            </a:r>
          </a:p>
          <a:p>
            <a:pPr marL="514350" indent="-514350">
              <a:buFont typeface="+mj-lt"/>
              <a:buAutoNum type="arabicPeriod"/>
            </a:pPr>
            <a:r>
              <a:rPr lang="en-AU" sz="2800" dirty="0"/>
              <a:t>Activate</a:t>
            </a:r>
          </a:p>
        </p:txBody>
      </p:sp>
      <p:sp>
        <p:nvSpPr>
          <p:cNvPr id="2" name="TextBox 1">
            <a:extLst>
              <a:ext uri="{FF2B5EF4-FFF2-40B4-BE49-F238E27FC236}">
                <a16:creationId xmlns:a16="http://schemas.microsoft.com/office/drawing/2014/main" id="{D79A31D2-2D45-40FE-BDE4-235FAE7546A6}"/>
              </a:ext>
            </a:extLst>
          </p:cNvPr>
          <p:cNvSpPr txBox="1"/>
          <p:nvPr/>
        </p:nvSpPr>
        <p:spPr>
          <a:xfrm>
            <a:off x="1803733" y="4577858"/>
            <a:ext cx="5778884" cy="1569660"/>
          </a:xfrm>
          <a:prstGeom prst="rect">
            <a:avLst/>
          </a:prstGeom>
          <a:noFill/>
        </p:spPr>
        <p:txBody>
          <a:bodyPr wrap="square" rtlCol="0">
            <a:spAutoFit/>
          </a:bodyPr>
          <a:lstStyle/>
          <a:p>
            <a:r>
              <a:rPr lang="en-AU" sz="3200" b="1" dirty="0">
                <a:solidFill>
                  <a:srgbClr val="2B8543"/>
                </a:solidFill>
              </a:rPr>
              <a:t>When we know the law, we can stand up for our RIGHTS confident and empowered.</a:t>
            </a:r>
          </a:p>
        </p:txBody>
      </p:sp>
      <p:sp>
        <p:nvSpPr>
          <p:cNvPr id="7" name="TextBox 6">
            <a:extLst>
              <a:ext uri="{FF2B5EF4-FFF2-40B4-BE49-F238E27FC236}">
                <a16:creationId xmlns:a16="http://schemas.microsoft.com/office/drawing/2014/main" id="{31BCB043-4A09-4E85-B94D-650768091C62}"/>
              </a:ext>
            </a:extLst>
          </p:cNvPr>
          <p:cNvSpPr txBox="1"/>
          <p:nvPr/>
        </p:nvSpPr>
        <p:spPr>
          <a:xfrm>
            <a:off x="1121434" y="1908067"/>
            <a:ext cx="5942301" cy="861774"/>
          </a:xfrm>
          <a:prstGeom prst="rect">
            <a:avLst/>
          </a:prstGeom>
          <a:noFill/>
        </p:spPr>
        <p:txBody>
          <a:bodyPr wrap="square" rtlCol="0">
            <a:spAutoFit/>
          </a:bodyPr>
          <a:lstStyle/>
          <a:p>
            <a:r>
              <a:rPr lang="en-AU" sz="3200" b="1" dirty="0"/>
              <a:t>Each Assembly has three tasks:</a:t>
            </a:r>
          </a:p>
          <a:p>
            <a:endParaRPr lang="en-AU" dirty="0"/>
          </a:p>
        </p:txBody>
      </p:sp>
    </p:spTree>
    <p:extLst>
      <p:ext uri="{BB962C8B-B14F-4D97-AF65-F5344CB8AC3E}">
        <p14:creationId xmlns:p14="http://schemas.microsoft.com/office/powerpoint/2010/main" val="3358241797"/>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31" presetClass="entr" presetSubtype="0" fill="hold" grpId="0" nodeType="clickEffect">
                                  <p:stCondLst>
                                    <p:cond delay="0"/>
                                  </p:stCondLst>
                                  <p:childTnLst>
                                    <p:set>
                                      <p:cBhvr>
                                        <p:cTn id="12" dur="1" fill="hold">
                                          <p:stCondLst>
                                            <p:cond delay="0"/>
                                          </p:stCondLst>
                                        </p:cTn>
                                        <p:tgtEl>
                                          <p:spTgt spid="2"/>
                                        </p:tgtEl>
                                        <p:attrNameLst>
                                          <p:attrName>style.visibility</p:attrName>
                                        </p:attrNameLst>
                                      </p:cBhvr>
                                      <p:to>
                                        <p:strVal val="visible"/>
                                      </p:to>
                                    </p:set>
                                    <p:anim calcmode="lin" valueType="num">
                                      <p:cBhvr>
                                        <p:cTn id="13" dur="1000" fill="hold"/>
                                        <p:tgtEl>
                                          <p:spTgt spid="2"/>
                                        </p:tgtEl>
                                        <p:attrNameLst>
                                          <p:attrName>ppt_w</p:attrName>
                                        </p:attrNameLst>
                                      </p:cBhvr>
                                      <p:tavLst>
                                        <p:tav tm="0">
                                          <p:val>
                                            <p:fltVal val="0"/>
                                          </p:val>
                                        </p:tav>
                                        <p:tav tm="100000">
                                          <p:val>
                                            <p:strVal val="#ppt_w"/>
                                          </p:val>
                                        </p:tav>
                                      </p:tavLst>
                                    </p:anim>
                                    <p:anim calcmode="lin" valueType="num">
                                      <p:cBhvr>
                                        <p:cTn id="14" dur="1000" fill="hold"/>
                                        <p:tgtEl>
                                          <p:spTgt spid="2"/>
                                        </p:tgtEl>
                                        <p:attrNameLst>
                                          <p:attrName>ppt_h</p:attrName>
                                        </p:attrNameLst>
                                      </p:cBhvr>
                                      <p:tavLst>
                                        <p:tav tm="0">
                                          <p:val>
                                            <p:fltVal val="0"/>
                                          </p:val>
                                        </p:tav>
                                        <p:tav tm="100000">
                                          <p:val>
                                            <p:strVal val="#ppt_h"/>
                                          </p:val>
                                        </p:tav>
                                      </p:tavLst>
                                    </p:anim>
                                    <p:anim calcmode="lin" valueType="num">
                                      <p:cBhvr>
                                        <p:cTn id="15" dur="1000" fill="hold"/>
                                        <p:tgtEl>
                                          <p:spTgt spid="2"/>
                                        </p:tgtEl>
                                        <p:attrNameLst>
                                          <p:attrName>style.rotation</p:attrName>
                                        </p:attrNameLst>
                                      </p:cBhvr>
                                      <p:tavLst>
                                        <p:tav tm="0">
                                          <p:val>
                                            <p:fltVal val="90"/>
                                          </p:val>
                                        </p:tav>
                                        <p:tav tm="100000">
                                          <p:val>
                                            <p:fltVal val="0"/>
                                          </p:val>
                                        </p:tav>
                                      </p:tavLst>
                                    </p:anim>
                                    <p:animEffect transition="in" filter="fade">
                                      <p:cBhvr>
                                        <p:cTn id="16"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2" grpId="0"/>
      <p:bldP spid="7"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5CA722AF-BC47-4B73-AE98-C8DFE83B5305}"/>
              </a:ext>
            </a:extLst>
          </p:cNvPr>
          <p:cNvSpPr>
            <a:spLocks noGrp="1"/>
          </p:cNvSpPr>
          <p:nvPr>
            <p:ph type="subTitle" idx="4294967295"/>
          </p:nvPr>
        </p:nvSpPr>
        <p:spPr>
          <a:xfrm>
            <a:off x="828158" y="539263"/>
            <a:ext cx="10707350" cy="1297352"/>
          </a:xfrm>
        </p:spPr>
        <p:txBody>
          <a:bodyPr>
            <a:normAutofit/>
          </a:bodyPr>
          <a:lstStyle/>
          <a:p>
            <a:pPr marL="0" indent="0">
              <a:buNone/>
            </a:pPr>
            <a:r>
              <a:rPr lang="en-AU" sz="4000" b="1" dirty="0"/>
              <a:t>Only People Power will stop the fraud, crimes and TREASON against us</a:t>
            </a:r>
            <a:endParaRPr lang="en-AU" sz="4000" dirty="0"/>
          </a:p>
        </p:txBody>
      </p:sp>
      <p:sp>
        <p:nvSpPr>
          <p:cNvPr id="5" name="TextBox 4">
            <a:extLst>
              <a:ext uri="{FF2B5EF4-FFF2-40B4-BE49-F238E27FC236}">
                <a16:creationId xmlns:a16="http://schemas.microsoft.com/office/drawing/2014/main" id="{E419363D-BFB1-4077-834C-8D669F7A350E}"/>
              </a:ext>
            </a:extLst>
          </p:cNvPr>
          <p:cNvSpPr txBox="1"/>
          <p:nvPr/>
        </p:nvSpPr>
        <p:spPr>
          <a:xfrm>
            <a:off x="6822832" y="2752146"/>
            <a:ext cx="5189688" cy="1569660"/>
          </a:xfrm>
          <a:prstGeom prst="rect">
            <a:avLst/>
          </a:prstGeom>
          <a:noFill/>
        </p:spPr>
        <p:txBody>
          <a:bodyPr wrap="square" rtlCol="0">
            <a:spAutoFit/>
          </a:bodyPr>
          <a:lstStyle/>
          <a:p>
            <a:pPr algn="ctr"/>
            <a:r>
              <a:rPr lang="en-AU" sz="9600" b="1" dirty="0">
                <a:solidFill>
                  <a:srgbClr val="00B050"/>
                </a:solidFill>
              </a:rPr>
              <a:t>Educate</a:t>
            </a:r>
          </a:p>
        </p:txBody>
      </p:sp>
      <p:sp>
        <p:nvSpPr>
          <p:cNvPr id="6" name="TextBox 5">
            <a:extLst>
              <a:ext uri="{FF2B5EF4-FFF2-40B4-BE49-F238E27FC236}">
                <a16:creationId xmlns:a16="http://schemas.microsoft.com/office/drawing/2014/main" id="{3E28ED20-2796-4412-8F8D-8FC76294AA90}"/>
              </a:ext>
            </a:extLst>
          </p:cNvPr>
          <p:cNvSpPr txBox="1"/>
          <p:nvPr/>
        </p:nvSpPr>
        <p:spPr>
          <a:xfrm>
            <a:off x="1182633" y="2105821"/>
            <a:ext cx="5916906" cy="3108543"/>
          </a:xfrm>
          <a:prstGeom prst="rect">
            <a:avLst/>
          </a:prstGeom>
          <a:noFill/>
        </p:spPr>
        <p:txBody>
          <a:bodyPr wrap="square" rtlCol="0">
            <a:spAutoFit/>
          </a:bodyPr>
          <a:lstStyle/>
          <a:p>
            <a:r>
              <a:rPr lang="en-AU" sz="2800" b="1" dirty="0"/>
              <a:t>The government has deliberately dumbed down our education system in an effort to stop us questioning their authority. But We the People are the supreme Power over the Parliament…. NOT the other way around!</a:t>
            </a:r>
          </a:p>
        </p:txBody>
      </p:sp>
    </p:spTree>
    <p:extLst>
      <p:ext uri="{BB962C8B-B14F-4D97-AF65-F5344CB8AC3E}">
        <p14:creationId xmlns:p14="http://schemas.microsoft.com/office/powerpoint/2010/main" val="4107001400"/>
      </p:ext>
    </p:extLst>
  </p:cSld>
  <p:clrMapOvr>
    <a:masterClrMapping/>
  </p:clrMapOvr>
  <p:transition spd="slow">
    <p:wipe/>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A9449A43-95DA-436F-AB19-931C1C16304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327804"/>
            <a:ext cx="12192000" cy="8128000"/>
          </a:xfrm>
          <a:prstGeom prst="rect">
            <a:avLst/>
          </a:prstGeom>
        </p:spPr>
      </p:pic>
    </p:spTree>
    <p:extLst>
      <p:ext uri="{BB962C8B-B14F-4D97-AF65-F5344CB8AC3E}">
        <p14:creationId xmlns:p14="http://schemas.microsoft.com/office/powerpoint/2010/main" val="3754331755"/>
      </p:ext>
    </p:extLst>
  </p:cSld>
  <p:clrMapOvr>
    <a:masterClrMapping/>
  </p:clrMapOvr>
  <p:transition spd="slow">
    <p:wipe/>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5CA722AF-BC47-4B73-AE98-C8DFE83B5305}"/>
              </a:ext>
            </a:extLst>
          </p:cNvPr>
          <p:cNvSpPr>
            <a:spLocks noGrp="1"/>
          </p:cNvSpPr>
          <p:nvPr>
            <p:ph type="subTitle" idx="4294967295"/>
          </p:nvPr>
        </p:nvSpPr>
        <p:spPr>
          <a:xfrm>
            <a:off x="828158" y="539263"/>
            <a:ext cx="10707350" cy="756698"/>
          </a:xfrm>
        </p:spPr>
        <p:txBody>
          <a:bodyPr>
            <a:normAutofit/>
          </a:bodyPr>
          <a:lstStyle/>
          <a:p>
            <a:pPr marL="0" indent="0">
              <a:buNone/>
            </a:pPr>
            <a:r>
              <a:rPr lang="en-US" sz="4000" b="1" dirty="0"/>
              <a:t>There is a Plan for the Future:</a:t>
            </a:r>
          </a:p>
        </p:txBody>
      </p:sp>
      <p:sp>
        <p:nvSpPr>
          <p:cNvPr id="5" name="TextBox 4">
            <a:extLst>
              <a:ext uri="{FF2B5EF4-FFF2-40B4-BE49-F238E27FC236}">
                <a16:creationId xmlns:a16="http://schemas.microsoft.com/office/drawing/2014/main" id="{E419363D-BFB1-4077-834C-8D669F7A350E}"/>
              </a:ext>
            </a:extLst>
          </p:cNvPr>
          <p:cNvSpPr txBox="1"/>
          <p:nvPr/>
        </p:nvSpPr>
        <p:spPr>
          <a:xfrm>
            <a:off x="8765930" y="2143083"/>
            <a:ext cx="2560789" cy="3046988"/>
          </a:xfrm>
          <a:prstGeom prst="rect">
            <a:avLst/>
          </a:prstGeom>
          <a:noFill/>
        </p:spPr>
        <p:txBody>
          <a:bodyPr wrap="square" rtlCol="0">
            <a:spAutoFit/>
          </a:bodyPr>
          <a:lstStyle/>
          <a:p>
            <a:pPr algn="ctr"/>
            <a:r>
              <a:rPr lang="en-AU" sz="9600" b="1" dirty="0">
                <a:ln w="12700" cmpd="sng">
                  <a:solidFill>
                    <a:schemeClr val="accent4"/>
                  </a:solidFill>
                  <a:prstDash val="solid"/>
                </a:ln>
                <a:solidFill>
                  <a:srgbClr val="00B050"/>
                </a:solidFill>
              </a:rPr>
              <a:t>The Plan</a:t>
            </a:r>
          </a:p>
        </p:txBody>
      </p:sp>
      <p:sp>
        <p:nvSpPr>
          <p:cNvPr id="6" name="TextBox 5">
            <a:extLst>
              <a:ext uri="{FF2B5EF4-FFF2-40B4-BE49-F238E27FC236}">
                <a16:creationId xmlns:a16="http://schemas.microsoft.com/office/drawing/2014/main" id="{4D7A11B2-7267-4685-9571-7BFE4DB0754E}"/>
              </a:ext>
            </a:extLst>
          </p:cNvPr>
          <p:cNvSpPr txBox="1"/>
          <p:nvPr/>
        </p:nvSpPr>
        <p:spPr>
          <a:xfrm>
            <a:off x="966196" y="1295961"/>
            <a:ext cx="9385529" cy="1200329"/>
          </a:xfrm>
          <a:prstGeom prst="rect">
            <a:avLst/>
          </a:prstGeom>
          <a:noFill/>
        </p:spPr>
        <p:txBody>
          <a:bodyPr wrap="square" rtlCol="0">
            <a:spAutoFit/>
          </a:bodyPr>
          <a:lstStyle/>
          <a:p>
            <a:r>
              <a:rPr lang="en-US" b="1" dirty="0"/>
              <a:t>1. Amend Constitution</a:t>
            </a:r>
            <a:r>
              <a:rPr lang="en-US" dirty="0"/>
              <a:t> S.128 to give all voters the right to </a:t>
            </a:r>
            <a:r>
              <a:rPr lang="en-US" b="1" i="1" dirty="0"/>
              <a:t>Binding Citizens Initiated Referendums (CIR), </a:t>
            </a:r>
            <a:r>
              <a:rPr lang="en-US" i="1" dirty="0"/>
              <a:t>as is our right! – </a:t>
            </a:r>
            <a:r>
              <a:rPr lang="en-US" b="1" i="1" dirty="0"/>
              <a:t>and at the same time…</a:t>
            </a:r>
            <a:endParaRPr lang="en-US" dirty="0"/>
          </a:p>
          <a:p>
            <a:r>
              <a:rPr lang="en-US" b="1" dirty="0"/>
              <a:t>2. Implement a secure online voting system</a:t>
            </a:r>
            <a:r>
              <a:rPr lang="en-US" dirty="0"/>
              <a:t> based on the </a:t>
            </a:r>
            <a:r>
              <a:rPr lang="en-US" b="1" i="1" dirty="0"/>
              <a:t>blockchain</a:t>
            </a:r>
            <a:r>
              <a:rPr lang="en-US" dirty="0"/>
              <a:t> so that voters can vote anywhere, any time, giving us a more flexible and stronger democracy. The App is ready!</a:t>
            </a:r>
          </a:p>
        </p:txBody>
      </p:sp>
      <p:pic>
        <p:nvPicPr>
          <p:cNvPr id="11" name="Picture 10">
            <a:extLst>
              <a:ext uri="{FF2B5EF4-FFF2-40B4-BE49-F238E27FC236}">
                <a16:creationId xmlns:a16="http://schemas.microsoft.com/office/drawing/2014/main" id="{F0D717F3-1C92-4A98-8BDF-016AEAD4990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46503" y="2572245"/>
            <a:ext cx="6477589" cy="4285755"/>
          </a:xfrm>
          <a:prstGeom prst="rect">
            <a:avLst/>
          </a:prstGeom>
        </p:spPr>
      </p:pic>
    </p:spTree>
    <p:extLst>
      <p:ext uri="{BB962C8B-B14F-4D97-AF65-F5344CB8AC3E}">
        <p14:creationId xmlns:p14="http://schemas.microsoft.com/office/powerpoint/2010/main" val="297669087"/>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 presetClass="entr" presetSubtype="4" fill="hold" nodeType="clickEffect">
                                  <p:stCondLst>
                                    <p:cond delay="0"/>
                                  </p:stCondLst>
                                  <p:childTnLst>
                                    <p:set>
                                      <p:cBhvr>
                                        <p:cTn id="10" dur="1" fill="hold">
                                          <p:stCondLst>
                                            <p:cond delay="0"/>
                                          </p:stCondLst>
                                        </p:cTn>
                                        <p:tgtEl>
                                          <p:spTgt spid="11"/>
                                        </p:tgtEl>
                                        <p:attrNameLst>
                                          <p:attrName>style.visibility</p:attrName>
                                        </p:attrNameLst>
                                      </p:cBhvr>
                                      <p:to>
                                        <p:strVal val="visible"/>
                                      </p:to>
                                    </p:set>
                                    <p:anim calcmode="lin" valueType="num">
                                      <p:cBhvr additive="base">
                                        <p:cTn id="11" dur="500" fill="hold"/>
                                        <p:tgtEl>
                                          <p:spTgt spid="11"/>
                                        </p:tgtEl>
                                        <p:attrNameLst>
                                          <p:attrName>ppt_x</p:attrName>
                                        </p:attrNameLst>
                                      </p:cBhvr>
                                      <p:tavLst>
                                        <p:tav tm="0">
                                          <p:val>
                                            <p:strVal val="#ppt_x"/>
                                          </p:val>
                                        </p:tav>
                                        <p:tav tm="100000">
                                          <p:val>
                                            <p:strVal val="#ppt_x"/>
                                          </p:val>
                                        </p:tav>
                                      </p:tavLst>
                                    </p:anim>
                                    <p:anim calcmode="lin" valueType="num">
                                      <p:cBhvr additive="base">
                                        <p:cTn id="12"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5CA722AF-BC47-4B73-AE98-C8DFE83B5305}"/>
              </a:ext>
            </a:extLst>
          </p:cNvPr>
          <p:cNvSpPr>
            <a:spLocks noGrp="1"/>
          </p:cNvSpPr>
          <p:nvPr>
            <p:ph type="subTitle" idx="4294967295"/>
          </p:nvPr>
        </p:nvSpPr>
        <p:spPr>
          <a:xfrm>
            <a:off x="828158" y="539263"/>
            <a:ext cx="10707350" cy="756698"/>
          </a:xfrm>
        </p:spPr>
        <p:txBody>
          <a:bodyPr>
            <a:normAutofit/>
          </a:bodyPr>
          <a:lstStyle/>
          <a:p>
            <a:pPr marL="0" indent="0">
              <a:buNone/>
            </a:pPr>
            <a:r>
              <a:rPr lang="en-US" sz="4000" b="1" dirty="0"/>
              <a:t>There is a Plan for the Future:</a:t>
            </a:r>
          </a:p>
        </p:txBody>
      </p:sp>
      <p:sp>
        <p:nvSpPr>
          <p:cNvPr id="5" name="TextBox 4">
            <a:extLst>
              <a:ext uri="{FF2B5EF4-FFF2-40B4-BE49-F238E27FC236}">
                <a16:creationId xmlns:a16="http://schemas.microsoft.com/office/drawing/2014/main" id="{E419363D-BFB1-4077-834C-8D669F7A350E}"/>
              </a:ext>
            </a:extLst>
          </p:cNvPr>
          <p:cNvSpPr txBox="1"/>
          <p:nvPr/>
        </p:nvSpPr>
        <p:spPr>
          <a:xfrm>
            <a:off x="8765929" y="1536414"/>
            <a:ext cx="2560789" cy="3046988"/>
          </a:xfrm>
          <a:prstGeom prst="rect">
            <a:avLst/>
          </a:prstGeom>
          <a:noFill/>
        </p:spPr>
        <p:txBody>
          <a:bodyPr wrap="square" rtlCol="0">
            <a:spAutoFit/>
          </a:bodyPr>
          <a:lstStyle/>
          <a:p>
            <a:pPr algn="ctr"/>
            <a:r>
              <a:rPr lang="en-AU" sz="9600" b="1" dirty="0">
                <a:ln w="12700" cmpd="sng">
                  <a:solidFill>
                    <a:schemeClr val="accent4"/>
                  </a:solidFill>
                  <a:prstDash val="solid"/>
                </a:ln>
                <a:solidFill>
                  <a:srgbClr val="00B050"/>
                </a:solidFill>
              </a:rPr>
              <a:t>The Plan</a:t>
            </a:r>
          </a:p>
        </p:txBody>
      </p:sp>
      <p:sp>
        <p:nvSpPr>
          <p:cNvPr id="8" name="TextBox 7">
            <a:extLst>
              <a:ext uri="{FF2B5EF4-FFF2-40B4-BE49-F238E27FC236}">
                <a16:creationId xmlns:a16="http://schemas.microsoft.com/office/drawing/2014/main" id="{7556E9EF-3537-466C-8390-9132747B8C83}"/>
              </a:ext>
            </a:extLst>
          </p:cNvPr>
          <p:cNvSpPr txBox="1"/>
          <p:nvPr/>
        </p:nvSpPr>
        <p:spPr>
          <a:xfrm>
            <a:off x="865281" y="1444298"/>
            <a:ext cx="7689634" cy="1323439"/>
          </a:xfrm>
          <a:prstGeom prst="rect">
            <a:avLst/>
          </a:prstGeom>
          <a:noFill/>
        </p:spPr>
        <p:txBody>
          <a:bodyPr wrap="square" rtlCol="0">
            <a:spAutoFit/>
          </a:bodyPr>
          <a:lstStyle/>
          <a:p>
            <a:r>
              <a:rPr lang="en-US" sz="2000" b="1" dirty="0"/>
              <a:t>3. Reform the electoral system</a:t>
            </a:r>
            <a:r>
              <a:rPr lang="en-US" sz="2000" dirty="0"/>
              <a:t> through a carefully considered constitutional referendum to reduce the size of electorates, create new Regional governments instead of State governments, making representatives directly accountable to the voters.</a:t>
            </a:r>
          </a:p>
        </p:txBody>
      </p:sp>
      <p:pic>
        <p:nvPicPr>
          <p:cNvPr id="4" name="Picture 3">
            <a:extLst>
              <a:ext uri="{FF2B5EF4-FFF2-40B4-BE49-F238E27FC236}">
                <a16:creationId xmlns:a16="http://schemas.microsoft.com/office/drawing/2014/main" id="{1F25BCFD-9027-41B6-9F3F-1EC0C1201DA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89185" y="4233152"/>
            <a:ext cx="8547685" cy="2191714"/>
          </a:xfrm>
          <a:prstGeom prst="rect">
            <a:avLst/>
          </a:prstGeom>
        </p:spPr>
      </p:pic>
      <p:pic>
        <p:nvPicPr>
          <p:cNvPr id="9" name="Picture 8">
            <a:extLst>
              <a:ext uri="{FF2B5EF4-FFF2-40B4-BE49-F238E27FC236}">
                <a16:creationId xmlns:a16="http://schemas.microsoft.com/office/drawing/2014/main" id="{0E65C0AD-D755-4D4C-80BF-71411DA8433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05140" y="4084815"/>
            <a:ext cx="2560790" cy="2560790"/>
          </a:xfrm>
          <a:prstGeom prst="rect">
            <a:avLst/>
          </a:prstGeom>
        </p:spPr>
      </p:pic>
      <p:sp>
        <p:nvSpPr>
          <p:cNvPr id="2" name="TextBox 1">
            <a:extLst>
              <a:ext uri="{FF2B5EF4-FFF2-40B4-BE49-F238E27FC236}">
                <a16:creationId xmlns:a16="http://schemas.microsoft.com/office/drawing/2014/main" id="{DC1437D1-5638-4C18-A6A6-7EBF98EDEFBA}"/>
              </a:ext>
            </a:extLst>
          </p:cNvPr>
          <p:cNvSpPr txBox="1"/>
          <p:nvPr/>
        </p:nvSpPr>
        <p:spPr>
          <a:xfrm>
            <a:off x="865282" y="2921032"/>
            <a:ext cx="7373110" cy="923330"/>
          </a:xfrm>
          <a:prstGeom prst="rect">
            <a:avLst/>
          </a:prstGeom>
          <a:noFill/>
        </p:spPr>
        <p:txBody>
          <a:bodyPr wrap="square" rtlCol="0">
            <a:spAutoFit/>
          </a:bodyPr>
          <a:lstStyle/>
          <a:p>
            <a:r>
              <a:rPr lang="en-US" sz="1800" dirty="0"/>
              <a:t>If a representative does not perform their duties they can be recalled and the people can </a:t>
            </a:r>
            <a:r>
              <a:rPr lang="en-US" sz="1800" i="1" dirty="0"/>
              <a:t>immediately</a:t>
            </a:r>
            <a:r>
              <a:rPr lang="en-US" sz="1800" dirty="0"/>
              <a:t> elect a replacement.</a:t>
            </a:r>
            <a:endParaRPr lang="en-AU" sz="1800" dirty="0"/>
          </a:p>
          <a:p>
            <a:endParaRPr lang="en-AU" dirty="0"/>
          </a:p>
        </p:txBody>
      </p:sp>
    </p:spTree>
    <p:extLst>
      <p:ext uri="{BB962C8B-B14F-4D97-AF65-F5344CB8AC3E}">
        <p14:creationId xmlns:p14="http://schemas.microsoft.com/office/powerpoint/2010/main" val="949344200"/>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2"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5CA722AF-BC47-4B73-AE98-C8DFE83B5305}"/>
              </a:ext>
            </a:extLst>
          </p:cNvPr>
          <p:cNvSpPr>
            <a:spLocks noGrp="1"/>
          </p:cNvSpPr>
          <p:nvPr>
            <p:ph type="subTitle" idx="4294967295"/>
          </p:nvPr>
        </p:nvSpPr>
        <p:spPr>
          <a:xfrm>
            <a:off x="828158" y="539263"/>
            <a:ext cx="10707350" cy="756698"/>
          </a:xfrm>
        </p:spPr>
        <p:txBody>
          <a:bodyPr>
            <a:normAutofit/>
          </a:bodyPr>
          <a:lstStyle/>
          <a:p>
            <a:pPr marL="0" indent="0">
              <a:buNone/>
            </a:pPr>
            <a:r>
              <a:rPr lang="en-US" sz="4000" b="1" dirty="0"/>
              <a:t>There is a Plan for the Future:</a:t>
            </a:r>
          </a:p>
        </p:txBody>
      </p:sp>
      <p:sp>
        <p:nvSpPr>
          <p:cNvPr id="5" name="TextBox 4">
            <a:extLst>
              <a:ext uri="{FF2B5EF4-FFF2-40B4-BE49-F238E27FC236}">
                <a16:creationId xmlns:a16="http://schemas.microsoft.com/office/drawing/2014/main" id="{E419363D-BFB1-4077-834C-8D669F7A350E}"/>
              </a:ext>
            </a:extLst>
          </p:cNvPr>
          <p:cNvSpPr txBox="1"/>
          <p:nvPr/>
        </p:nvSpPr>
        <p:spPr>
          <a:xfrm>
            <a:off x="8713176" y="2016591"/>
            <a:ext cx="3299343" cy="3046988"/>
          </a:xfrm>
          <a:prstGeom prst="rect">
            <a:avLst/>
          </a:prstGeom>
          <a:noFill/>
        </p:spPr>
        <p:txBody>
          <a:bodyPr wrap="square" rtlCol="0">
            <a:spAutoFit/>
          </a:bodyPr>
          <a:lstStyle/>
          <a:p>
            <a:pPr algn="ctr"/>
            <a:r>
              <a:rPr lang="en-AU" sz="9600" b="1" dirty="0">
                <a:ln w="12700" cmpd="sng">
                  <a:solidFill>
                    <a:schemeClr val="accent4"/>
                  </a:solidFill>
                  <a:prstDash val="solid"/>
                </a:ln>
                <a:solidFill>
                  <a:srgbClr val="00B050"/>
                </a:solidFill>
              </a:rPr>
              <a:t>The Plan</a:t>
            </a:r>
          </a:p>
        </p:txBody>
      </p:sp>
      <p:sp>
        <p:nvSpPr>
          <p:cNvPr id="9" name="TextBox 8">
            <a:extLst>
              <a:ext uri="{FF2B5EF4-FFF2-40B4-BE49-F238E27FC236}">
                <a16:creationId xmlns:a16="http://schemas.microsoft.com/office/drawing/2014/main" id="{2E493E33-3512-4A3E-818D-157E6A97AF10}"/>
              </a:ext>
            </a:extLst>
          </p:cNvPr>
          <p:cNvSpPr txBox="1"/>
          <p:nvPr/>
        </p:nvSpPr>
        <p:spPr>
          <a:xfrm>
            <a:off x="748731" y="1394156"/>
            <a:ext cx="9330818" cy="646331"/>
          </a:xfrm>
          <a:prstGeom prst="rect">
            <a:avLst/>
          </a:prstGeom>
          <a:noFill/>
        </p:spPr>
        <p:txBody>
          <a:bodyPr wrap="square" rtlCol="0">
            <a:spAutoFit/>
          </a:bodyPr>
          <a:lstStyle/>
          <a:p>
            <a:r>
              <a:rPr lang="en-US" b="1" dirty="0"/>
              <a:t>4. Reform the taxation system</a:t>
            </a:r>
            <a:r>
              <a:rPr lang="en-US" dirty="0"/>
              <a:t> to bring in a single </a:t>
            </a:r>
            <a:r>
              <a:rPr lang="en-US" i="1" dirty="0"/>
              <a:t>corporate</a:t>
            </a:r>
            <a:r>
              <a:rPr lang="en-US" dirty="0"/>
              <a:t> bank transaction tax. Imagine no more GST, payroll, business, income, and all the other taxes…just a single tax only on companies!</a:t>
            </a:r>
            <a:endParaRPr lang="en-AU" dirty="0"/>
          </a:p>
        </p:txBody>
      </p:sp>
      <p:sp>
        <p:nvSpPr>
          <p:cNvPr id="10" name="TextBox 9">
            <a:extLst>
              <a:ext uri="{FF2B5EF4-FFF2-40B4-BE49-F238E27FC236}">
                <a16:creationId xmlns:a16="http://schemas.microsoft.com/office/drawing/2014/main" id="{0FFAA129-FFD1-4A78-91ED-68867540A503}"/>
              </a:ext>
            </a:extLst>
          </p:cNvPr>
          <p:cNvSpPr txBox="1"/>
          <p:nvPr/>
        </p:nvSpPr>
        <p:spPr>
          <a:xfrm>
            <a:off x="748731" y="2162908"/>
            <a:ext cx="8298554" cy="1477328"/>
          </a:xfrm>
          <a:prstGeom prst="rect">
            <a:avLst/>
          </a:prstGeom>
          <a:noFill/>
        </p:spPr>
        <p:txBody>
          <a:bodyPr wrap="square" rtlCol="0">
            <a:spAutoFit/>
          </a:bodyPr>
          <a:lstStyle/>
          <a:p>
            <a:r>
              <a:rPr lang="en-US" b="1" dirty="0"/>
              <a:t>5. Implement Service to the Nation</a:t>
            </a:r>
            <a:r>
              <a:rPr lang="en-US" dirty="0"/>
              <a:t>. If our country gives us so much, it’s only fair that we give something back. Those eligible to serve will be able to choose Civil or Military Service. All equipment supplied to these services must be manufactured in Australia within a time limit determined by the availability of trained people and materials. Imagine what that will do to grow our economy!</a:t>
            </a:r>
          </a:p>
        </p:txBody>
      </p:sp>
      <p:pic>
        <p:nvPicPr>
          <p:cNvPr id="4" name="Picture 3">
            <a:extLst>
              <a:ext uri="{FF2B5EF4-FFF2-40B4-BE49-F238E27FC236}">
                <a16:creationId xmlns:a16="http://schemas.microsoft.com/office/drawing/2014/main" id="{D1045FC2-810F-4183-9025-45A833DFA1B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35943" y="3841064"/>
            <a:ext cx="5307858" cy="2985670"/>
          </a:xfrm>
          <a:prstGeom prst="rect">
            <a:avLst/>
          </a:prstGeom>
        </p:spPr>
      </p:pic>
    </p:spTree>
    <p:extLst>
      <p:ext uri="{BB962C8B-B14F-4D97-AF65-F5344CB8AC3E}">
        <p14:creationId xmlns:p14="http://schemas.microsoft.com/office/powerpoint/2010/main" val="2499565973"/>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5CA722AF-BC47-4B73-AE98-C8DFE83B5305}"/>
              </a:ext>
            </a:extLst>
          </p:cNvPr>
          <p:cNvSpPr>
            <a:spLocks noGrp="1"/>
          </p:cNvSpPr>
          <p:nvPr>
            <p:ph type="subTitle" idx="4294967295"/>
          </p:nvPr>
        </p:nvSpPr>
        <p:spPr>
          <a:xfrm>
            <a:off x="828158" y="539263"/>
            <a:ext cx="10707350" cy="1297352"/>
          </a:xfrm>
        </p:spPr>
        <p:txBody>
          <a:bodyPr>
            <a:normAutofit/>
          </a:bodyPr>
          <a:lstStyle/>
          <a:p>
            <a:pPr marL="0" indent="0">
              <a:buNone/>
            </a:pPr>
            <a:r>
              <a:rPr lang="en-AU" sz="4000" b="1" dirty="0"/>
              <a:t>Although they did much more, these are the 4 major steps they took:</a:t>
            </a:r>
          </a:p>
          <a:p>
            <a:pPr marL="0" indent="0">
              <a:buNone/>
            </a:pPr>
            <a:endParaRPr lang="en-AU" sz="4000" dirty="0"/>
          </a:p>
        </p:txBody>
      </p:sp>
      <p:sp>
        <p:nvSpPr>
          <p:cNvPr id="5" name="TextBox 4">
            <a:extLst>
              <a:ext uri="{FF2B5EF4-FFF2-40B4-BE49-F238E27FC236}">
                <a16:creationId xmlns:a16="http://schemas.microsoft.com/office/drawing/2014/main" id="{E419363D-BFB1-4077-834C-8D669F7A350E}"/>
              </a:ext>
            </a:extLst>
          </p:cNvPr>
          <p:cNvSpPr txBox="1"/>
          <p:nvPr/>
        </p:nvSpPr>
        <p:spPr>
          <a:xfrm>
            <a:off x="6822832" y="2752146"/>
            <a:ext cx="5189688" cy="1200329"/>
          </a:xfrm>
          <a:prstGeom prst="rect">
            <a:avLst/>
          </a:prstGeom>
          <a:noFill/>
        </p:spPr>
        <p:txBody>
          <a:bodyPr wrap="square" rtlCol="0">
            <a:spAutoFit/>
          </a:bodyPr>
          <a:lstStyle/>
          <a:p>
            <a:pPr algn="ctr"/>
            <a:r>
              <a:rPr lang="en-AU" sz="7200" b="1" dirty="0"/>
              <a:t>Step 1</a:t>
            </a:r>
          </a:p>
        </p:txBody>
      </p:sp>
      <p:sp>
        <p:nvSpPr>
          <p:cNvPr id="4" name="TextBox 3">
            <a:extLst>
              <a:ext uri="{FF2B5EF4-FFF2-40B4-BE49-F238E27FC236}">
                <a16:creationId xmlns:a16="http://schemas.microsoft.com/office/drawing/2014/main" id="{9DCBFCE8-7298-4FB5-84E7-18C0D24C3684}"/>
              </a:ext>
            </a:extLst>
          </p:cNvPr>
          <p:cNvSpPr txBox="1"/>
          <p:nvPr/>
        </p:nvSpPr>
        <p:spPr>
          <a:xfrm>
            <a:off x="831031" y="1937870"/>
            <a:ext cx="5126892" cy="2308324"/>
          </a:xfrm>
          <a:prstGeom prst="rect">
            <a:avLst/>
          </a:prstGeom>
          <a:noFill/>
        </p:spPr>
        <p:txBody>
          <a:bodyPr wrap="square" rtlCol="0">
            <a:spAutoFit/>
          </a:bodyPr>
          <a:lstStyle/>
          <a:p>
            <a:r>
              <a:rPr lang="en-AU" sz="2400" b="1" dirty="0"/>
              <a:t>18 December 1959:</a:t>
            </a:r>
            <a:r>
              <a:rPr lang="en-AU" sz="2400" dirty="0"/>
              <a:t> The Parliament took control of the Governor General by  removing the Royal Signet on the GG’s appointment letter (Letters Patent) from the Queen </a:t>
            </a:r>
          </a:p>
          <a:p>
            <a:r>
              <a:rPr lang="en-AU" sz="2400" b="1" dirty="0">
                <a:solidFill>
                  <a:srgbClr val="C00000"/>
                </a:solidFill>
              </a:rPr>
              <a:t>= TREASON!</a:t>
            </a:r>
          </a:p>
        </p:txBody>
      </p:sp>
      <p:pic>
        <p:nvPicPr>
          <p:cNvPr id="7" name="Picture 6">
            <a:extLst>
              <a:ext uri="{FF2B5EF4-FFF2-40B4-BE49-F238E27FC236}">
                <a16:creationId xmlns:a16="http://schemas.microsoft.com/office/drawing/2014/main" id="{7330292D-EF91-4BCE-92A6-E099E9F20C2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78085" y="2155999"/>
            <a:ext cx="1609969" cy="1609969"/>
          </a:xfrm>
          <a:prstGeom prst="rect">
            <a:avLst/>
          </a:prstGeom>
        </p:spPr>
      </p:pic>
      <p:sp>
        <p:nvSpPr>
          <p:cNvPr id="8" name="TextBox 7">
            <a:extLst>
              <a:ext uri="{FF2B5EF4-FFF2-40B4-BE49-F238E27FC236}">
                <a16:creationId xmlns:a16="http://schemas.microsoft.com/office/drawing/2014/main" id="{0A77940F-FD9F-4796-BDF4-7DD80F5CA91D}"/>
              </a:ext>
            </a:extLst>
          </p:cNvPr>
          <p:cNvSpPr txBox="1"/>
          <p:nvPr/>
        </p:nvSpPr>
        <p:spPr>
          <a:xfrm>
            <a:off x="1933362" y="4246194"/>
            <a:ext cx="3932600" cy="1938992"/>
          </a:xfrm>
          <a:prstGeom prst="rect">
            <a:avLst/>
          </a:prstGeom>
          <a:noFill/>
        </p:spPr>
        <p:txBody>
          <a:bodyPr wrap="square" rtlCol="0">
            <a:spAutoFit/>
          </a:bodyPr>
          <a:lstStyle/>
          <a:p>
            <a:r>
              <a:rPr lang="en-AU" sz="2400" dirty="0"/>
              <a:t>… and replaced it with the kangaroo and emu  Parliamentary Function Seal  </a:t>
            </a:r>
          </a:p>
          <a:p>
            <a:r>
              <a:rPr lang="en-AU" sz="2400" b="1" dirty="0">
                <a:solidFill>
                  <a:srgbClr val="C00000"/>
                </a:solidFill>
              </a:rPr>
              <a:t>= No Crown Authority!</a:t>
            </a:r>
          </a:p>
          <a:p>
            <a:r>
              <a:rPr lang="en-AU" sz="2400" b="1" dirty="0">
                <a:solidFill>
                  <a:srgbClr val="C00000"/>
                </a:solidFill>
              </a:rPr>
              <a:t>= TREASON!</a:t>
            </a:r>
          </a:p>
        </p:txBody>
      </p:sp>
      <p:pic>
        <p:nvPicPr>
          <p:cNvPr id="12" name="Picture 11">
            <a:extLst>
              <a:ext uri="{FF2B5EF4-FFF2-40B4-BE49-F238E27FC236}">
                <a16:creationId xmlns:a16="http://schemas.microsoft.com/office/drawing/2014/main" id="{4CBD922C-FC58-46AD-BE38-C545A834687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493806" y="3765968"/>
            <a:ext cx="2948974" cy="2948974"/>
          </a:xfrm>
          <a:prstGeom prst="rect">
            <a:avLst/>
          </a:prstGeom>
        </p:spPr>
      </p:pic>
    </p:spTree>
    <p:extLst>
      <p:ext uri="{BB962C8B-B14F-4D97-AF65-F5344CB8AC3E}">
        <p14:creationId xmlns:p14="http://schemas.microsoft.com/office/powerpoint/2010/main" val="3760991800"/>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par>
                                <p:cTn id="8" presetID="10" presetClass="entr" presetSubtype="0" fill="hold"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500"/>
                                        <p:tgtEl>
                                          <p:spTgt spid="7"/>
                                        </p:tgtEl>
                                      </p:cBhvr>
                                    </p:animEffect>
                                  </p:childTnLst>
                                </p:cTn>
                              </p:par>
                            </p:childTnLst>
                          </p:cTn>
                        </p:par>
                      </p:childTnLst>
                    </p:cTn>
                  </p:par>
                  <p:par>
                    <p:cTn id="11" fill="hold">
                      <p:stCondLst>
                        <p:cond delay="indefinite"/>
                      </p:stCondLst>
                      <p:childTnLst>
                        <p:par>
                          <p:cTn id="12" fill="hold">
                            <p:stCondLst>
                              <p:cond delay="0"/>
                            </p:stCondLst>
                            <p:childTnLst>
                              <p:par>
                                <p:cTn id="13" presetID="2" presetClass="entr" presetSubtype="4"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anim calcmode="lin" valueType="num">
                                      <p:cBhvr additive="base">
                                        <p:cTn id="15" dur="500" fill="hold"/>
                                        <p:tgtEl>
                                          <p:spTgt spid="8"/>
                                        </p:tgtEl>
                                        <p:attrNameLst>
                                          <p:attrName>ppt_x</p:attrName>
                                        </p:attrNameLst>
                                      </p:cBhvr>
                                      <p:tavLst>
                                        <p:tav tm="0">
                                          <p:val>
                                            <p:strVal val="#ppt_x"/>
                                          </p:val>
                                        </p:tav>
                                        <p:tav tm="100000">
                                          <p:val>
                                            <p:strVal val="#ppt_x"/>
                                          </p:val>
                                        </p:tav>
                                      </p:tavLst>
                                    </p:anim>
                                    <p:anim calcmode="lin" valueType="num">
                                      <p:cBhvr additive="base">
                                        <p:cTn id="16" dur="500" fill="hold"/>
                                        <p:tgtEl>
                                          <p:spTgt spid="8"/>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12"/>
                                        </p:tgtEl>
                                        <p:attrNameLst>
                                          <p:attrName>style.visibility</p:attrName>
                                        </p:attrNameLst>
                                      </p:cBhvr>
                                      <p:to>
                                        <p:strVal val="visible"/>
                                      </p:to>
                                    </p:set>
                                    <p:anim calcmode="lin" valueType="num">
                                      <p:cBhvr additive="base">
                                        <p:cTn id="19" dur="500" fill="hold"/>
                                        <p:tgtEl>
                                          <p:spTgt spid="12"/>
                                        </p:tgtEl>
                                        <p:attrNameLst>
                                          <p:attrName>ppt_x</p:attrName>
                                        </p:attrNameLst>
                                      </p:cBhvr>
                                      <p:tavLst>
                                        <p:tav tm="0">
                                          <p:val>
                                            <p:strVal val="#ppt_x"/>
                                          </p:val>
                                        </p:tav>
                                        <p:tav tm="100000">
                                          <p:val>
                                            <p:strVal val="#ppt_x"/>
                                          </p:val>
                                        </p:tav>
                                      </p:tavLst>
                                    </p:anim>
                                    <p:anim calcmode="lin" valueType="num">
                                      <p:cBhvr additive="base">
                                        <p:cTn id="20"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8"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5CA722AF-BC47-4B73-AE98-C8DFE83B5305}"/>
              </a:ext>
            </a:extLst>
          </p:cNvPr>
          <p:cNvSpPr>
            <a:spLocks noGrp="1"/>
          </p:cNvSpPr>
          <p:nvPr>
            <p:ph type="subTitle" idx="4294967295"/>
          </p:nvPr>
        </p:nvSpPr>
        <p:spPr>
          <a:xfrm>
            <a:off x="828158" y="539263"/>
            <a:ext cx="10707350" cy="756698"/>
          </a:xfrm>
        </p:spPr>
        <p:txBody>
          <a:bodyPr>
            <a:normAutofit/>
          </a:bodyPr>
          <a:lstStyle/>
          <a:p>
            <a:pPr marL="0" indent="0">
              <a:buNone/>
            </a:pPr>
            <a:r>
              <a:rPr lang="en-US" sz="4000" b="1" dirty="0"/>
              <a:t>What YOU can do right now:</a:t>
            </a:r>
          </a:p>
        </p:txBody>
      </p:sp>
      <p:sp>
        <p:nvSpPr>
          <p:cNvPr id="5" name="TextBox 4">
            <a:extLst>
              <a:ext uri="{FF2B5EF4-FFF2-40B4-BE49-F238E27FC236}">
                <a16:creationId xmlns:a16="http://schemas.microsoft.com/office/drawing/2014/main" id="{E419363D-BFB1-4077-834C-8D669F7A350E}"/>
              </a:ext>
            </a:extLst>
          </p:cNvPr>
          <p:cNvSpPr txBox="1"/>
          <p:nvPr/>
        </p:nvSpPr>
        <p:spPr>
          <a:xfrm>
            <a:off x="6822832" y="2752146"/>
            <a:ext cx="5189688" cy="1569660"/>
          </a:xfrm>
          <a:prstGeom prst="rect">
            <a:avLst/>
          </a:prstGeom>
          <a:noFill/>
        </p:spPr>
        <p:txBody>
          <a:bodyPr wrap="square" rtlCol="0">
            <a:spAutoFit/>
          </a:bodyPr>
          <a:lstStyle/>
          <a:p>
            <a:pPr algn="ctr"/>
            <a:r>
              <a:rPr lang="en-AU" sz="9600" b="1" dirty="0">
                <a:ln w="12700" cmpd="sng">
                  <a:solidFill>
                    <a:schemeClr val="accent4"/>
                  </a:solidFill>
                  <a:prstDash val="solid"/>
                </a:ln>
                <a:solidFill>
                  <a:srgbClr val="00B050"/>
                </a:solidFill>
              </a:rPr>
              <a:t>Activate!</a:t>
            </a:r>
          </a:p>
        </p:txBody>
      </p:sp>
      <p:sp>
        <p:nvSpPr>
          <p:cNvPr id="6" name="TextBox 5">
            <a:extLst>
              <a:ext uri="{FF2B5EF4-FFF2-40B4-BE49-F238E27FC236}">
                <a16:creationId xmlns:a16="http://schemas.microsoft.com/office/drawing/2014/main" id="{4D7A11B2-7267-4685-9571-7BFE4DB0754E}"/>
              </a:ext>
            </a:extLst>
          </p:cNvPr>
          <p:cNvSpPr txBox="1"/>
          <p:nvPr/>
        </p:nvSpPr>
        <p:spPr>
          <a:xfrm>
            <a:off x="966196" y="1295961"/>
            <a:ext cx="9385529" cy="1015663"/>
          </a:xfrm>
          <a:prstGeom prst="rect">
            <a:avLst/>
          </a:prstGeom>
          <a:noFill/>
        </p:spPr>
        <p:txBody>
          <a:bodyPr wrap="square" rtlCol="0">
            <a:spAutoFit/>
          </a:bodyPr>
          <a:lstStyle/>
          <a:p>
            <a:r>
              <a:rPr lang="en-US" sz="2400" b="1" dirty="0"/>
              <a:t>Educate yourself about Common Law and your rights. It’s all available on the website: </a:t>
            </a:r>
            <a:r>
              <a:rPr lang="en-US" sz="3600" b="1" dirty="0"/>
              <a:t>www.commonlaw.earth</a:t>
            </a:r>
            <a:endParaRPr lang="en-US" sz="2400" dirty="0"/>
          </a:p>
        </p:txBody>
      </p:sp>
      <p:sp>
        <p:nvSpPr>
          <p:cNvPr id="8" name="TextBox 7">
            <a:extLst>
              <a:ext uri="{FF2B5EF4-FFF2-40B4-BE49-F238E27FC236}">
                <a16:creationId xmlns:a16="http://schemas.microsoft.com/office/drawing/2014/main" id="{7556E9EF-3537-466C-8390-9132747B8C83}"/>
              </a:ext>
            </a:extLst>
          </p:cNvPr>
          <p:cNvSpPr txBox="1"/>
          <p:nvPr/>
        </p:nvSpPr>
        <p:spPr>
          <a:xfrm>
            <a:off x="1020907" y="2252581"/>
            <a:ext cx="9385528" cy="830997"/>
          </a:xfrm>
          <a:prstGeom prst="rect">
            <a:avLst/>
          </a:prstGeom>
          <a:noFill/>
        </p:spPr>
        <p:txBody>
          <a:bodyPr wrap="square" rtlCol="0">
            <a:spAutoFit/>
          </a:bodyPr>
          <a:lstStyle/>
          <a:p>
            <a:r>
              <a:rPr lang="en-US" sz="2400" b="1" dirty="0"/>
              <a:t>Join an assembly near you. You will meet many others working to change the political and social system to create a better future…</a:t>
            </a:r>
            <a:endParaRPr lang="en-AU" sz="2400" dirty="0"/>
          </a:p>
        </p:txBody>
      </p:sp>
      <p:sp>
        <p:nvSpPr>
          <p:cNvPr id="9" name="TextBox 8">
            <a:extLst>
              <a:ext uri="{FF2B5EF4-FFF2-40B4-BE49-F238E27FC236}">
                <a16:creationId xmlns:a16="http://schemas.microsoft.com/office/drawing/2014/main" id="{2E493E33-3512-4A3E-818D-157E6A97AF10}"/>
              </a:ext>
            </a:extLst>
          </p:cNvPr>
          <p:cNvSpPr txBox="1"/>
          <p:nvPr/>
        </p:nvSpPr>
        <p:spPr>
          <a:xfrm>
            <a:off x="1020907" y="3238458"/>
            <a:ext cx="6052753" cy="707886"/>
          </a:xfrm>
          <a:prstGeom prst="rect">
            <a:avLst/>
          </a:prstGeom>
          <a:noFill/>
        </p:spPr>
        <p:txBody>
          <a:bodyPr wrap="square" rtlCol="0">
            <a:spAutoFit/>
          </a:bodyPr>
          <a:lstStyle/>
          <a:p>
            <a:r>
              <a:rPr lang="en-US" sz="2000" b="1" dirty="0"/>
              <a:t>If there is no assembly near you, why not start one yourself? It’s easy. Just follow the To Do guide here:</a:t>
            </a:r>
          </a:p>
        </p:txBody>
      </p:sp>
      <p:sp>
        <p:nvSpPr>
          <p:cNvPr id="10" name="TextBox 9">
            <a:extLst>
              <a:ext uri="{FF2B5EF4-FFF2-40B4-BE49-F238E27FC236}">
                <a16:creationId xmlns:a16="http://schemas.microsoft.com/office/drawing/2014/main" id="{0FFAA129-FFD1-4A78-91ED-68867540A503}"/>
              </a:ext>
            </a:extLst>
          </p:cNvPr>
          <p:cNvSpPr txBox="1"/>
          <p:nvPr/>
        </p:nvSpPr>
        <p:spPr>
          <a:xfrm>
            <a:off x="1020907" y="4038643"/>
            <a:ext cx="8519908" cy="461665"/>
          </a:xfrm>
          <a:prstGeom prst="rect">
            <a:avLst/>
          </a:prstGeom>
          <a:noFill/>
        </p:spPr>
        <p:txBody>
          <a:bodyPr wrap="square" rtlCol="0">
            <a:spAutoFit/>
          </a:bodyPr>
          <a:lstStyle/>
          <a:p>
            <a:r>
              <a:rPr lang="en-AU" sz="2400" b="1" dirty="0"/>
              <a:t>https://commonlaw.earth/assemblies/start-assembly-to-do-list/</a:t>
            </a:r>
          </a:p>
        </p:txBody>
      </p:sp>
      <p:sp>
        <p:nvSpPr>
          <p:cNvPr id="2" name="TextBox 1">
            <a:extLst>
              <a:ext uri="{FF2B5EF4-FFF2-40B4-BE49-F238E27FC236}">
                <a16:creationId xmlns:a16="http://schemas.microsoft.com/office/drawing/2014/main" id="{57932E63-A85E-4316-96EC-BEC2D0F0D09F}"/>
              </a:ext>
            </a:extLst>
          </p:cNvPr>
          <p:cNvSpPr txBox="1"/>
          <p:nvPr/>
        </p:nvSpPr>
        <p:spPr>
          <a:xfrm>
            <a:off x="2656661" y="4761348"/>
            <a:ext cx="6458195" cy="1323439"/>
          </a:xfrm>
          <a:prstGeom prst="rect">
            <a:avLst/>
          </a:prstGeom>
          <a:noFill/>
        </p:spPr>
        <p:txBody>
          <a:bodyPr wrap="square" rtlCol="0">
            <a:spAutoFit/>
          </a:bodyPr>
          <a:lstStyle/>
          <a:p>
            <a:r>
              <a:rPr lang="en-US" sz="2000" b="1" dirty="0"/>
              <a:t>Get Dick Yardley’s book that documents all the crimes, treachery and </a:t>
            </a:r>
            <a:r>
              <a:rPr lang="en-US" sz="2000" b="1" dirty="0">
                <a:solidFill>
                  <a:srgbClr val="C00000"/>
                </a:solidFill>
              </a:rPr>
              <a:t>TREASON</a:t>
            </a:r>
            <a:r>
              <a:rPr lang="en-US" sz="2000" b="1" dirty="0"/>
              <a:t> the political parties have committed.</a:t>
            </a:r>
            <a:br>
              <a:rPr lang="en-US" sz="2000" b="1" dirty="0"/>
            </a:br>
            <a:endParaRPr lang="en-AU" sz="2000" b="1" dirty="0"/>
          </a:p>
        </p:txBody>
      </p:sp>
      <p:pic>
        <p:nvPicPr>
          <p:cNvPr id="7" name="Picture 6">
            <a:extLst>
              <a:ext uri="{FF2B5EF4-FFF2-40B4-BE49-F238E27FC236}">
                <a16:creationId xmlns:a16="http://schemas.microsoft.com/office/drawing/2014/main" id="{37D3C66B-E767-49E3-B8D0-520D824BBF2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8158" y="4551992"/>
            <a:ext cx="1529325" cy="1902127"/>
          </a:xfrm>
          <a:prstGeom prst="rect">
            <a:avLst/>
          </a:prstGeom>
        </p:spPr>
      </p:pic>
      <p:sp>
        <p:nvSpPr>
          <p:cNvPr id="11" name="TextBox 10">
            <a:extLst>
              <a:ext uri="{FF2B5EF4-FFF2-40B4-BE49-F238E27FC236}">
                <a16:creationId xmlns:a16="http://schemas.microsoft.com/office/drawing/2014/main" id="{7D940BEB-7641-4805-A19F-FE90F67AC73D}"/>
              </a:ext>
            </a:extLst>
          </p:cNvPr>
          <p:cNvSpPr txBox="1"/>
          <p:nvPr/>
        </p:nvSpPr>
        <p:spPr>
          <a:xfrm>
            <a:off x="2565034" y="6084787"/>
            <a:ext cx="6975781" cy="369332"/>
          </a:xfrm>
          <a:prstGeom prst="rect">
            <a:avLst/>
          </a:prstGeom>
          <a:noFill/>
        </p:spPr>
        <p:txBody>
          <a:bodyPr wrap="square" rtlCol="0">
            <a:spAutoFit/>
          </a:bodyPr>
          <a:lstStyle/>
          <a:p>
            <a:r>
              <a:rPr lang="en-US" b="1" dirty="0">
                <a:solidFill>
                  <a:srgbClr val="FF0000"/>
                </a:solidFill>
              </a:rPr>
              <a:t>https://advance-australia.com.au/product/buy-dick-yardleys-book/</a:t>
            </a:r>
            <a:endParaRPr lang="en-AU" dirty="0">
              <a:solidFill>
                <a:srgbClr val="FF0000"/>
              </a:solidFill>
            </a:endParaRPr>
          </a:p>
        </p:txBody>
      </p:sp>
    </p:spTree>
    <p:extLst>
      <p:ext uri="{BB962C8B-B14F-4D97-AF65-F5344CB8AC3E}">
        <p14:creationId xmlns:p14="http://schemas.microsoft.com/office/powerpoint/2010/main" val="2980421531"/>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9"/>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31" presetClass="entr" presetSubtype="0" fill="hold" nodeType="clickEffect">
                                  <p:stCondLst>
                                    <p:cond delay="0"/>
                                  </p:stCondLst>
                                  <p:childTnLst>
                                    <p:set>
                                      <p:cBhvr>
                                        <p:cTn id="20" dur="1" fill="hold">
                                          <p:stCondLst>
                                            <p:cond delay="0"/>
                                          </p:stCondLst>
                                        </p:cTn>
                                        <p:tgtEl>
                                          <p:spTgt spid="7"/>
                                        </p:tgtEl>
                                        <p:attrNameLst>
                                          <p:attrName>style.visibility</p:attrName>
                                        </p:attrNameLst>
                                      </p:cBhvr>
                                      <p:to>
                                        <p:strVal val="visible"/>
                                      </p:to>
                                    </p:set>
                                    <p:anim calcmode="lin" valueType="num">
                                      <p:cBhvr>
                                        <p:cTn id="21" dur="1000" fill="hold"/>
                                        <p:tgtEl>
                                          <p:spTgt spid="7"/>
                                        </p:tgtEl>
                                        <p:attrNameLst>
                                          <p:attrName>ppt_w</p:attrName>
                                        </p:attrNameLst>
                                      </p:cBhvr>
                                      <p:tavLst>
                                        <p:tav tm="0">
                                          <p:val>
                                            <p:fltVal val="0"/>
                                          </p:val>
                                        </p:tav>
                                        <p:tav tm="100000">
                                          <p:val>
                                            <p:strVal val="#ppt_w"/>
                                          </p:val>
                                        </p:tav>
                                      </p:tavLst>
                                    </p:anim>
                                    <p:anim calcmode="lin" valueType="num">
                                      <p:cBhvr>
                                        <p:cTn id="22" dur="1000" fill="hold"/>
                                        <p:tgtEl>
                                          <p:spTgt spid="7"/>
                                        </p:tgtEl>
                                        <p:attrNameLst>
                                          <p:attrName>ppt_h</p:attrName>
                                        </p:attrNameLst>
                                      </p:cBhvr>
                                      <p:tavLst>
                                        <p:tav tm="0">
                                          <p:val>
                                            <p:fltVal val="0"/>
                                          </p:val>
                                        </p:tav>
                                        <p:tav tm="100000">
                                          <p:val>
                                            <p:strVal val="#ppt_h"/>
                                          </p:val>
                                        </p:tav>
                                      </p:tavLst>
                                    </p:anim>
                                    <p:anim calcmode="lin" valueType="num">
                                      <p:cBhvr>
                                        <p:cTn id="23" dur="1000" fill="hold"/>
                                        <p:tgtEl>
                                          <p:spTgt spid="7"/>
                                        </p:tgtEl>
                                        <p:attrNameLst>
                                          <p:attrName>style.rotation</p:attrName>
                                        </p:attrNameLst>
                                      </p:cBhvr>
                                      <p:tavLst>
                                        <p:tav tm="0">
                                          <p:val>
                                            <p:fltVal val="90"/>
                                          </p:val>
                                        </p:tav>
                                        <p:tav tm="100000">
                                          <p:val>
                                            <p:fltVal val="0"/>
                                          </p:val>
                                        </p:tav>
                                      </p:tavLst>
                                    </p:anim>
                                    <p:animEffect transition="in" filter="fade">
                                      <p:cBhvr>
                                        <p:cTn id="24" dur="1000"/>
                                        <p:tgtEl>
                                          <p:spTgt spid="7"/>
                                        </p:tgtEl>
                                      </p:cBhvr>
                                    </p:animEffect>
                                  </p:childTnLst>
                                </p:cTn>
                              </p:par>
                              <p:par>
                                <p:cTn id="25" presetID="31" presetClass="entr" presetSubtype="0" fill="hold" grpId="0" nodeType="withEffect">
                                  <p:stCondLst>
                                    <p:cond delay="0"/>
                                  </p:stCondLst>
                                  <p:childTnLst>
                                    <p:set>
                                      <p:cBhvr>
                                        <p:cTn id="26" dur="1" fill="hold">
                                          <p:stCondLst>
                                            <p:cond delay="0"/>
                                          </p:stCondLst>
                                        </p:cTn>
                                        <p:tgtEl>
                                          <p:spTgt spid="2"/>
                                        </p:tgtEl>
                                        <p:attrNameLst>
                                          <p:attrName>style.visibility</p:attrName>
                                        </p:attrNameLst>
                                      </p:cBhvr>
                                      <p:to>
                                        <p:strVal val="visible"/>
                                      </p:to>
                                    </p:set>
                                    <p:anim calcmode="lin" valueType="num">
                                      <p:cBhvr>
                                        <p:cTn id="27" dur="1000" fill="hold"/>
                                        <p:tgtEl>
                                          <p:spTgt spid="2"/>
                                        </p:tgtEl>
                                        <p:attrNameLst>
                                          <p:attrName>ppt_w</p:attrName>
                                        </p:attrNameLst>
                                      </p:cBhvr>
                                      <p:tavLst>
                                        <p:tav tm="0">
                                          <p:val>
                                            <p:fltVal val="0"/>
                                          </p:val>
                                        </p:tav>
                                        <p:tav tm="100000">
                                          <p:val>
                                            <p:strVal val="#ppt_w"/>
                                          </p:val>
                                        </p:tav>
                                      </p:tavLst>
                                    </p:anim>
                                    <p:anim calcmode="lin" valueType="num">
                                      <p:cBhvr>
                                        <p:cTn id="28" dur="1000" fill="hold"/>
                                        <p:tgtEl>
                                          <p:spTgt spid="2"/>
                                        </p:tgtEl>
                                        <p:attrNameLst>
                                          <p:attrName>ppt_h</p:attrName>
                                        </p:attrNameLst>
                                      </p:cBhvr>
                                      <p:tavLst>
                                        <p:tav tm="0">
                                          <p:val>
                                            <p:fltVal val="0"/>
                                          </p:val>
                                        </p:tav>
                                        <p:tav tm="100000">
                                          <p:val>
                                            <p:strVal val="#ppt_h"/>
                                          </p:val>
                                        </p:tav>
                                      </p:tavLst>
                                    </p:anim>
                                    <p:anim calcmode="lin" valueType="num">
                                      <p:cBhvr>
                                        <p:cTn id="29" dur="1000" fill="hold"/>
                                        <p:tgtEl>
                                          <p:spTgt spid="2"/>
                                        </p:tgtEl>
                                        <p:attrNameLst>
                                          <p:attrName>style.rotation</p:attrName>
                                        </p:attrNameLst>
                                      </p:cBhvr>
                                      <p:tavLst>
                                        <p:tav tm="0">
                                          <p:val>
                                            <p:fltVal val="90"/>
                                          </p:val>
                                        </p:tav>
                                        <p:tav tm="100000">
                                          <p:val>
                                            <p:fltVal val="0"/>
                                          </p:val>
                                        </p:tav>
                                      </p:tavLst>
                                    </p:anim>
                                    <p:animEffect transition="in" filter="fade">
                                      <p:cBhvr>
                                        <p:cTn id="30" dur="1000"/>
                                        <p:tgtEl>
                                          <p:spTgt spid="2"/>
                                        </p:tgtEl>
                                      </p:cBhvr>
                                    </p:animEffect>
                                  </p:childTnLst>
                                </p:cTn>
                              </p:par>
                              <p:par>
                                <p:cTn id="31" presetID="31" presetClass="entr" presetSubtype="0" fill="hold" grpId="0" nodeType="withEffect">
                                  <p:stCondLst>
                                    <p:cond delay="0"/>
                                  </p:stCondLst>
                                  <p:childTnLst>
                                    <p:set>
                                      <p:cBhvr>
                                        <p:cTn id="32" dur="1" fill="hold">
                                          <p:stCondLst>
                                            <p:cond delay="0"/>
                                          </p:stCondLst>
                                        </p:cTn>
                                        <p:tgtEl>
                                          <p:spTgt spid="11"/>
                                        </p:tgtEl>
                                        <p:attrNameLst>
                                          <p:attrName>style.visibility</p:attrName>
                                        </p:attrNameLst>
                                      </p:cBhvr>
                                      <p:to>
                                        <p:strVal val="visible"/>
                                      </p:to>
                                    </p:set>
                                    <p:anim calcmode="lin" valueType="num">
                                      <p:cBhvr>
                                        <p:cTn id="33" dur="1000" fill="hold"/>
                                        <p:tgtEl>
                                          <p:spTgt spid="11"/>
                                        </p:tgtEl>
                                        <p:attrNameLst>
                                          <p:attrName>ppt_w</p:attrName>
                                        </p:attrNameLst>
                                      </p:cBhvr>
                                      <p:tavLst>
                                        <p:tav tm="0">
                                          <p:val>
                                            <p:fltVal val="0"/>
                                          </p:val>
                                        </p:tav>
                                        <p:tav tm="100000">
                                          <p:val>
                                            <p:strVal val="#ppt_w"/>
                                          </p:val>
                                        </p:tav>
                                      </p:tavLst>
                                    </p:anim>
                                    <p:anim calcmode="lin" valueType="num">
                                      <p:cBhvr>
                                        <p:cTn id="34" dur="1000" fill="hold"/>
                                        <p:tgtEl>
                                          <p:spTgt spid="11"/>
                                        </p:tgtEl>
                                        <p:attrNameLst>
                                          <p:attrName>ppt_h</p:attrName>
                                        </p:attrNameLst>
                                      </p:cBhvr>
                                      <p:tavLst>
                                        <p:tav tm="0">
                                          <p:val>
                                            <p:fltVal val="0"/>
                                          </p:val>
                                        </p:tav>
                                        <p:tav tm="100000">
                                          <p:val>
                                            <p:strVal val="#ppt_h"/>
                                          </p:val>
                                        </p:tav>
                                      </p:tavLst>
                                    </p:anim>
                                    <p:anim calcmode="lin" valueType="num">
                                      <p:cBhvr>
                                        <p:cTn id="35" dur="1000" fill="hold"/>
                                        <p:tgtEl>
                                          <p:spTgt spid="11"/>
                                        </p:tgtEl>
                                        <p:attrNameLst>
                                          <p:attrName>style.rotation</p:attrName>
                                        </p:attrNameLst>
                                      </p:cBhvr>
                                      <p:tavLst>
                                        <p:tav tm="0">
                                          <p:val>
                                            <p:fltVal val="90"/>
                                          </p:val>
                                        </p:tav>
                                        <p:tav tm="100000">
                                          <p:val>
                                            <p:fltVal val="0"/>
                                          </p:val>
                                        </p:tav>
                                      </p:tavLst>
                                    </p:anim>
                                    <p:animEffect transition="in" filter="fade">
                                      <p:cBhvr>
                                        <p:cTn id="36" dur="1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8" grpId="0"/>
      <p:bldP spid="9" grpId="0"/>
      <p:bldP spid="10" grpId="0"/>
      <p:bldP spid="2" grpId="0"/>
      <p:bldP spid="11"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5CA722AF-BC47-4B73-AE98-C8DFE83B5305}"/>
              </a:ext>
            </a:extLst>
          </p:cNvPr>
          <p:cNvSpPr>
            <a:spLocks noGrp="1"/>
          </p:cNvSpPr>
          <p:nvPr>
            <p:ph type="subTitle" idx="4294967295"/>
          </p:nvPr>
        </p:nvSpPr>
        <p:spPr>
          <a:xfrm>
            <a:off x="828158" y="539263"/>
            <a:ext cx="10707350" cy="756698"/>
          </a:xfrm>
        </p:spPr>
        <p:txBody>
          <a:bodyPr>
            <a:normAutofit/>
          </a:bodyPr>
          <a:lstStyle/>
          <a:p>
            <a:pPr marL="0" indent="0">
              <a:buNone/>
            </a:pPr>
            <a:r>
              <a:rPr lang="en-US" sz="4000" b="1" dirty="0"/>
              <a:t>What Corona is really about:</a:t>
            </a:r>
          </a:p>
        </p:txBody>
      </p:sp>
      <p:sp>
        <p:nvSpPr>
          <p:cNvPr id="8" name="TextBox 7">
            <a:extLst>
              <a:ext uri="{FF2B5EF4-FFF2-40B4-BE49-F238E27FC236}">
                <a16:creationId xmlns:a16="http://schemas.microsoft.com/office/drawing/2014/main" id="{7556E9EF-3537-466C-8390-9132747B8C83}"/>
              </a:ext>
            </a:extLst>
          </p:cNvPr>
          <p:cNvSpPr txBox="1"/>
          <p:nvPr/>
        </p:nvSpPr>
        <p:spPr>
          <a:xfrm>
            <a:off x="746018" y="1286506"/>
            <a:ext cx="10545959" cy="830997"/>
          </a:xfrm>
          <a:prstGeom prst="rect">
            <a:avLst/>
          </a:prstGeom>
          <a:noFill/>
        </p:spPr>
        <p:txBody>
          <a:bodyPr wrap="square" rtlCol="0">
            <a:spAutoFit/>
          </a:bodyPr>
          <a:lstStyle/>
          <a:p>
            <a:r>
              <a:rPr lang="en-US" sz="2400" b="1" dirty="0"/>
              <a:t>The Chinese Communist Party implemented a savage Social Credit system just before the outbreak of the Corona panic.</a:t>
            </a:r>
            <a:endParaRPr lang="en-AU" sz="2400" dirty="0"/>
          </a:p>
        </p:txBody>
      </p:sp>
      <p:sp>
        <p:nvSpPr>
          <p:cNvPr id="4" name="TextBox 3">
            <a:extLst>
              <a:ext uri="{FF2B5EF4-FFF2-40B4-BE49-F238E27FC236}">
                <a16:creationId xmlns:a16="http://schemas.microsoft.com/office/drawing/2014/main" id="{594C06BD-BC75-40E4-9307-D3FDFC23B400}"/>
              </a:ext>
            </a:extLst>
          </p:cNvPr>
          <p:cNvSpPr txBox="1"/>
          <p:nvPr/>
        </p:nvSpPr>
        <p:spPr>
          <a:xfrm>
            <a:off x="5645186" y="2117503"/>
            <a:ext cx="5508769" cy="1938992"/>
          </a:xfrm>
          <a:prstGeom prst="rect">
            <a:avLst/>
          </a:prstGeom>
          <a:noFill/>
        </p:spPr>
        <p:txBody>
          <a:bodyPr wrap="square" rtlCol="0">
            <a:spAutoFit/>
          </a:bodyPr>
          <a:lstStyle/>
          <a:p>
            <a:r>
              <a:rPr lang="en-US" sz="2400" b="1" dirty="0"/>
              <a:t>They are using the 5G mobile system to monitor the movement of every person in China. Everywhere the people go the Chinese people must carry a Social Credit passport (sound familiar?).</a:t>
            </a:r>
            <a:endParaRPr lang="en-AU" sz="2400" dirty="0"/>
          </a:p>
        </p:txBody>
      </p:sp>
      <p:pic>
        <p:nvPicPr>
          <p:cNvPr id="5" name="Picture 4">
            <a:extLst>
              <a:ext uri="{FF2B5EF4-FFF2-40B4-BE49-F238E27FC236}">
                <a16:creationId xmlns:a16="http://schemas.microsoft.com/office/drawing/2014/main" id="{9813F29B-CF7F-4F90-A171-EF97C85417F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5968" y="2637954"/>
            <a:ext cx="4502967" cy="3018395"/>
          </a:xfrm>
          <a:prstGeom prst="rect">
            <a:avLst/>
          </a:prstGeom>
        </p:spPr>
      </p:pic>
      <p:sp>
        <p:nvSpPr>
          <p:cNvPr id="7" name="TextBox 6">
            <a:extLst>
              <a:ext uri="{FF2B5EF4-FFF2-40B4-BE49-F238E27FC236}">
                <a16:creationId xmlns:a16="http://schemas.microsoft.com/office/drawing/2014/main" id="{DA4070B8-F103-43AA-96F0-07915D78E669}"/>
              </a:ext>
            </a:extLst>
          </p:cNvPr>
          <p:cNvSpPr txBox="1"/>
          <p:nvPr/>
        </p:nvSpPr>
        <p:spPr>
          <a:xfrm>
            <a:off x="5742952" y="4409254"/>
            <a:ext cx="4234935" cy="1569660"/>
          </a:xfrm>
          <a:prstGeom prst="rect">
            <a:avLst/>
          </a:prstGeom>
          <a:noFill/>
        </p:spPr>
        <p:txBody>
          <a:bodyPr wrap="square" rtlCol="0">
            <a:spAutoFit/>
          </a:bodyPr>
          <a:lstStyle/>
          <a:p>
            <a:r>
              <a:rPr lang="en-US" sz="2400" b="1" dirty="0"/>
              <a:t>If they do not obey their every command the CCP immediately fine them, and they lose points from their social credit score</a:t>
            </a:r>
            <a:endParaRPr lang="en-AU" sz="2400" dirty="0"/>
          </a:p>
        </p:txBody>
      </p:sp>
    </p:spTree>
    <p:extLst>
      <p:ext uri="{BB962C8B-B14F-4D97-AF65-F5344CB8AC3E}">
        <p14:creationId xmlns:p14="http://schemas.microsoft.com/office/powerpoint/2010/main" val="178060183"/>
      </p:ext>
    </p:extLst>
  </p:cSld>
  <p:clrMapOvr>
    <a:masterClrMapping/>
  </p:clrMapOvr>
  <p:transition spd="slow">
    <p:wipe/>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5CA722AF-BC47-4B73-AE98-C8DFE83B5305}"/>
              </a:ext>
            </a:extLst>
          </p:cNvPr>
          <p:cNvSpPr>
            <a:spLocks noGrp="1"/>
          </p:cNvSpPr>
          <p:nvPr>
            <p:ph type="subTitle" idx="4294967295"/>
          </p:nvPr>
        </p:nvSpPr>
        <p:spPr>
          <a:xfrm>
            <a:off x="828158" y="539263"/>
            <a:ext cx="10707350" cy="756698"/>
          </a:xfrm>
        </p:spPr>
        <p:txBody>
          <a:bodyPr>
            <a:normAutofit/>
          </a:bodyPr>
          <a:lstStyle/>
          <a:p>
            <a:pPr marL="0" indent="0">
              <a:buNone/>
            </a:pPr>
            <a:r>
              <a:rPr lang="en-US" sz="4000" b="1" dirty="0"/>
              <a:t>What Corona is really about:</a:t>
            </a:r>
          </a:p>
        </p:txBody>
      </p:sp>
      <p:sp>
        <p:nvSpPr>
          <p:cNvPr id="8" name="TextBox 7">
            <a:extLst>
              <a:ext uri="{FF2B5EF4-FFF2-40B4-BE49-F238E27FC236}">
                <a16:creationId xmlns:a16="http://schemas.microsoft.com/office/drawing/2014/main" id="{7556E9EF-3537-466C-8390-9132747B8C83}"/>
              </a:ext>
            </a:extLst>
          </p:cNvPr>
          <p:cNvSpPr txBox="1"/>
          <p:nvPr/>
        </p:nvSpPr>
        <p:spPr>
          <a:xfrm>
            <a:off x="746018" y="1286506"/>
            <a:ext cx="10545959" cy="830997"/>
          </a:xfrm>
          <a:prstGeom prst="rect">
            <a:avLst/>
          </a:prstGeom>
          <a:noFill/>
        </p:spPr>
        <p:txBody>
          <a:bodyPr wrap="square" rtlCol="0">
            <a:spAutoFit/>
          </a:bodyPr>
          <a:lstStyle/>
          <a:p>
            <a:r>
              <a:rPr lang="en-US" sz="2400" b="1" dirty="0"/>
              <a:t>When they lose all their points they become a pariah, unable to travel, shop, or work.</a:t>
            </a:r>
            <a:endParaRPr lang="en-AU" sz="2400" dirty="0"/>
          </a:p>
        </p:txBody>
      </p:sp>
      <p:sp>
        <p:nvSpPr>
          <p:cNvPr id="9" name="TextBox 8">
            <a:extLst>
              <a:ext uri="{FF2B5EF4-FFF2-40B4-BE49-F238E27FC236}">
                <a16:creationId xmlns:a16="http://schemas.microsoft.com/office/drawing/2014/main" id="{3AF28C37-6C2B-44C3-B335-79C590E63E0E}"/>
              </a:ext>
            </a:extLst>
          </p:cNvPr>
          <p:cNvSpPr txBox="1"/>
          <p:nvPr/>
        </p:nvSpPr>
        <p:spPr>
          <a:xfrm>
            <a:off x="5668188" y="2394501"/>
            <a:ext cx="5508769" cy="830997"/>
          </a:xfrm>
          <a:prstGeom prst="rect">
            <a:avLst/>
          </a:prstGeom>
          <a:noFill/>
        </p:spPr>
        <p:txBody>
          <a:bodyPr wrap="square" rtlCol="0">
            <a:spAutoFit/>
          </a:bodyPr>
          <a:lstStyle/>
          <a:p>
            <a:r>
              <a:rPr lang="en-US" sz="2400" b="1" dirty="0"/>
              <a:t>Once that happens, they are arrested and placed in a ‘re-education camp’.  </a:t>
            </a:r>
            <a:endParaRPr lang="en-AU" sz="2400" dirty="0"/>
          </a:p>
        </p:txBody>
      </p:sp>
      <p:sp>
        <p:nvSpPr>
          <p:cNvPr id="10" name="TextBox 9">
            <a:extLst>
              <a:ext uri="{FF2B5EF4-FFF2-40B4-BE49-F238E27FC236}">
                <a16:creationId xmlns:a16="http://schemas.microsoft.com/office/drawing/2014/main" id="{5906BC66-1D07-4302-9914-0564885EA68A}"/>
              </a:ext>
            </a:extLst>
          </p:cNvPr>
          <p:cNvSpPr txBox="1"/>
          <p:nvPr/>
        </p:nvSpPr>
        <p:spPr>
          <a:xfrm>
            <a:off x="5941359" y="3632502"/>
            <a:ext cx="4962429" cy="1938992"/>
          </a:xfrm>
          <a:prstGeom prst="rect">
            <a:avLst/>
          </a:prstGeom>
          <a:noFill/>
        </p:spPr>
        <p:txBody>
          <a:bodyPr wrap="square" rtlCol="0">
            <a:spAutoFit/>
          </a:bodyPr>
          <a:lstStyle/>
          <a:p>
            <a:r>
              <a:rPr lang="en-US" sz="2400" b="1" dirty="0"/>
              <a:t>The Queensland government is already building ‘quarantine camps’… another name for Nazi-style internment and extermination camps!</a:t>
            </a:r>
            <a:endParaRPr lang="en-AU" sz="2400" dirty="0"/>
          </a:p>
        </p:txBody>
      </p:sp>
      <p:pic>
        <p:nvPicPr>
          <p:cNvPr id="6" name="Picture 5">
            <a:extLst>
              <a:ext uri="{FF2B5EF4-FFF2-40B4-BE49-F238E27FC236}">
                <a16:creationId xmlns:a16="http://schemas.microsoft.com/office/drawing/2014/main" id="{6C425829-0EFA-4CD9-B436-DC0AC6D1685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8158" y="2864746"/>
            <a:ext cx="4706078" cy="2647168"/>
          </a:xfrm>
          <a:prstGeom prst="rect">
            <a:avLst/>
          </a:prstGeom>
        </p:spPr>
      </p:pic>
    </p:spTree>
    <p:extLst>
      <p:ext uri="{BB962C8B-B14F-4D97-AF65-F5344CB8AC3E}">
        <p14:creationId xmlns:p14="http://schemas.microsoft.com/office/powerpoint/2010/main" val="4012127749"/>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31" presetClass="entr"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anim calcmode="lin" valueType="num">
                                      <p:cBhvr>
                                        <p:cTn id="11" dur="1000" fill="hold"/>
                                        <p:tgtEl>
                                          <p:spTgt spid="10"/>
                                        </p:tgtEl>
                                        <p:attrNameLst>
                                          <p:attrName>ppt_w</p:attrName>
                                        </p:attrNameLst>
                                      </p:cBhvr>
                                      <p:tavLst>
                                        <p:tav tm="0">
                                          <p:val>
                                            <p:fltVal val="0"/>
                                          </p:val>
                                        </p:tav>
                                        <p:tav tm="100000">
                                          <p:val>
                                            <p:strVal val="#ppt_w"/>
                                          </p:val>
                                        </p:tav>
                                      </p:tavLst>
                                    </p:anim>
                                    <p:anim calcmode="lin" valueType="num">
                                      <p:cBhvr>
                                        <p:cTn id="12" dur="1000" fill="hold"/>
                                        <p:tgtEl>
                                          <p:spTgt spid="10"/>
                                        </p:tgtEl>
                                        <p:attrNameLst>
                                          <p:attrName>ppt_h</p:attrName>
                                        </p:attrNameLst>
                                      </p:cBhvr>
                                      <p:tavLst>
                                        <p:tav tm="0">
                                          <p:val>
                                            <p:fltVal val="0"/>
                                          </p:val>
                                        </p:tav>
                                        <p:tav tm="100000">
                                          <p:val>
                                            <p:strVal val="#ppt_h"/>
                                          </p:val>
                                        </p:tav>
                                      </p:tavLst>
                                    </p:anim>
                                    <p:anim calcmode="lin" valueType="num">
                                      <p:cBhvr>
                                        <p:cTn id="13" dur="1000" fill="hold"/>
                                        <p:tgtEl>
                                          <p:spTgt spid="10"/>
                                        </p:tgtEl>
                                        <p:attrNameLst>
                                          <p:attrName>style.rotation</p:attrName>
                                        </p:attrNameLst>
                                      </p:cBhvr>
                                      <p:tavLst>
                                        <p:tav tm="0">
                                          <p:val>
                                            <p:fltVal val="90"/>
                                          </p:val>
                                        </p:tav>
                                        <p:tav tm="100000">
                                          <p:val>
                                            <p:fltVal val="0"/>
                                          </p:val>
                                        </p:tav>
                                      </p:tavLst>
                                    </p:anim>
                                    <p:animEffect transition="in" filter="fade">
                                      <p:cBhvr>
                                        <p:cTn id="14" dur="1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5CA722AF-BC47-4B73-AE98-C8DFE83B5305}"/>
              </a:ext>
            </a:extLst>
          </p:cNvPr>
          <p:cNvSpPr>
            <a:spLocks noGrp="1"/>
          </p:cNvSpPr>
          <p:nvPr>
            <p:ph type="subTitle" idx="4294967295"/>
          </p:nvPr>
        </p:nvSpPr>
        <p:spPr>
          <a:xfrm>
            <a:off x="828158" y="539263"/>
            <a:ext cx="10707350" cy="1297352"/>
          </a:xfrm>
        </p:spPr>
        <p:txBody>
          <a:bodyPr>
            <a:normAutofit/>
          </a:bodyPr>
          <a:lstStyle/>
          <a:p>
            <a:pPr marL="0" indent="0">
              <a:buNone/>
            </a:pPr>
            <a:r>
              <a:rPr lang="en-AU" sz="4000" b="1" dirty="0"/>
              <a:t>Our Constitution is the highest law of the land. It was designed to protect our Common Law Rights</a:t>
            </a:r>
            <a:endParaRPr lang="en-AU" sz="4000" dirty="0"/>
          </a:p>
        </p:txBody>
      </p:sp>
      <p:sp>
        <p:nvSpPr>
          <p:cNvPr id="5" name="TextBox 4">
            <a:extLst>
              <a:ext uri="{FF2B5EF4-FFF2-40B4-BE49-F238E27FC236}">
                <a16:creationId xmlns:a16="http://schemas.microsoft.com/office/drawing/2014/main" id="{E419363D-BFB1-4077-834C-8D669F7A350E}"/>
              </a:ext>
            </a:extLst>
          </p:cNvPr>
          <p:cNvSpPr txBox="1"/>
          <p:nvPr/>
        </p:nvSpPr>
        <p:spPr>
          <a:xfrm>
            <a:off x="6822832" y="2752146"/>
            <a:ext cx="5189688" cy="1569660"/>
          </a:xfrm>
          <a:prstGeom prst="rect">
            <a:avLst/>
          </a:prstGeom>
          <a:noFill/>
        </p:spPr>
        <p:txBody>
          <a:bodyPr wrap="square" rtlCol="0">
            <a:spAutoFit/>
          </a:bodyPr>
          <a:lstStyle/>
          <a:p>
            <a:pPr algn="ctr"/>
            <a:r>
              <a:rPr lang="en-AU" sz="9600" b="1"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rPr>
              <a:t>The Law</a:t>
            </a:r>
          </a:p>
        </p:txBody>
      </p:sp>
      <p:sp>
        <p:nvSpPr>
          <p:cNvPr id="4" name="TextBox 3">
            <a:extLst>
              <a:ext uri="{FF2B5EF4-FFF2-40B4-BE49-F238E27FC236}">
                <a16:creationId xmlns:a16="http://schemas.microsoft.com/office/drawing/2014/main" id="{9DCBFCE8-7298-4FB5-84E7-18C0D24C3684}"/>
              </a:ext>
            </a:extLst>
          </p:cNvPr>
          <p:cNvSpPr txBox="1"/>
          <p:nvPr/>
        </p:nvSpPr>
        <p:spPr>
          <a:xfrm>
            <a:off x="906585" y="1975987"/>
            <a:ext cx="5916247" cy="2369880"/>
          </a:xfrm>
          <a:prstGeom prst="rect">
            <a:avLst/>
          </a:prstGeom>
          <a:noFill/>
        </p:spPr>
        <p:txBody>
          <a:bodyPr wrap="square" rtlCol="0">
            <a:spAutoFit/>
          </a:bodyPr>
          <a:lstStyle/>
          <a:p>
            <a:r>
              <a:rPr lang="en-US" sz="2400" b="1" dirty="0"/>
              <a:t>Clause </a:t>
            </a:r>
            <a:r>
              <a:rPr lang="en-AU" sz="2400" b="1" dirty="0"/>
              <a:t>5:</a:t>
            </a:r>
            <a:r>
              <a:rPr lang="en-AU" sz="2400" dirty="0"/>
              <a:t> This Act, and all laws made by the Parliament of the Commonwealth under the Constitution, shall be binding on the courts, judges, and people of every State and of every part of the Commonwealth, notwithstanding anything in the laws of any State; </a:t>
            </a:r>
            <a:r>
              <a:rPr lang="en-AU" sz="2800" dirty="0"/>
              <a:t> </a:t>
            </a:r>
          </a:p>
        </p:txBody>
      </p:sp>
      <p:sp>
        <p:nvSpPr>
          <p:cNvPr id="2" name="TextBox 1">
            <a:extLst>
              <a:ext uri="{FF2B5EF4-FFF2-40B4-BE49-F238E27FC236}">
                <a16:creationId xmlns:a16="http://schemas.microsoft.com/office/drawing/2014/main" id="{D79A31D2-2D45-40FE-BDE4-235FAE7546A6}"/>
              </a:ext>
            </a:extLst>
          </p:cNvPr>
          <p:cNvSpPr txBox="1"/>
          <p:nvPr/>
        </p:nvSpPr>
        <p:spPr>
          <a:xfrm>
            <a:off x="1417990" y="4545127"/>
            <a:ext cx="7355074" cy="1938992"/>
          </a:xfrm>
          <a:prstGeom prst="rect">
            <a:avLst/>
          </a:prstGeom>
          <a:noFill/>
        </p:spPr>
        <p:txBody>
          <a:bodyPr wrap="square" rtlCol="0">
            <a:spAutoFit/>
          </a:bodyPr>
          <a:lstStyle/>
          <a:p>
            <a:r>
              <a:rPr lang="en-US" sz="2400" b="1" dirty="0"/>
              <a:t>Section: </a:t>
            </a:r>
            <a:r>
              <a:rPr lang="en-AU" sz="2400" dirty="0"/>
              <a:t>109. When a law of a State is inconsistent with a law of the Commonwealth, the latter (Federal) shall prevail, and the former (State) shall, to the extent of the inconsistency, be invalid.</a:t>
            </a:r>
          </a:p>
          <a:p>
            <a:endParaRPr lang="en-AU" sz="2400" b="1" i="1" dirty="0"/>
          </a:p>
        </p:txBody>
      </p:sp>
    </p:spTree>
    <p:extLst>
      <p:ext uri="{BB962C8B-B14F-4D97-AF65-F5344CB8AC3E}">
        <p14:creationId xmlns:p14="http://schemas.microsoft.com/office/powerpoint/2010/main" val="1626396492"/>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2"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5CA722AF-BC47-4B73-AE98-C8DFE83B5305}"/>
              </a:ext>
            </a:extLst>
          </p:cNvPr>
          <p:cNvSpPr>
            <a:spLocks noGrp="1"/>
          </p:cNvSpPr>
          <p:nvPr>
            <p:ph type="subTitle" idx="4294967295"/>
          </p:nvPr>
        </p:nvSpPr>
        <p:spPr>
          <a:xfrm>
            <a:off x="828158" y="539263"/>
            <a:ext cx="10707350" cy="1297352"/>
          </a:xfrm>
        </p:spPr>
        <p:txBody>
          <a:bodyPr>
            <a:normAutofit/>
          </a:bodyPr>
          <a:lstStyle/>
          <a:p>
            <a:pPr marL="0" indent="0">
              <a:buNone/>
            </a:pPr>
            <a:r>
              <a:rPr lang="en-AU" sz="4000" b="1" dirty="0"/>
              <a:t>Our Constitution is the highest law of the land. It was designed to protect our Common Law Rights</a:t>
            </a:r>
            <a:endParaRPr lang="en-AU" sz="4000" dirty="0"/>
          </a:p>
        </p:txBody>
      </p:sp>
      <p:sp>
        <p:nvSpPr>
          <p:cNvPr id="5" name="TextBox 4">
            <a:extLst>
              <a:ext uri="{FF2B5EF4-FFF2-40B4-BE49-F238E27FC236}">
                <a16:creationId xmlns:a16="http://schemas.microsoft.com/office/drawing/2014/main" id="{E419363D-BFB1-4077-834C-8D669F7A350E}"/>
              </a:ext>
            </a:extLst>
          </p:cNvPr>
          <p:cNvSpPr txBox="1"/>
          <p:nvPr/>
        </p:nvSpPr>
        <p:spPr>
          <a:xfrm>
            <a:off x="6822832" y="2752146"/>
            <a:ext cx="5189688" cy="1569660"/>
          </a:xfrm>
          <a:prstGeom prst="rect">
            <a:avLst/>
          </a:prstGeom>
          <a:noFill/>
        </p:spPr>
        <p:txBody>
          <a:bodyPr wrap="square" rtlCol="0">
            <a:spAutoFit/>
          </a:bodyPr>
          <a:lstStyle/>
          <a:p>
            <a:pPr algn="ctr"/>
            <a:r>
              <a:rPr lang="en-AU" sz="9600" b="1"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rPr>
              <a:t>The Law</a:t>
            </a:r>
          </a:p>
        </p:txBody>
      </p:sp>
      <p:sp>
        <p:nvSpPr>
          <p:cNvPr id="4" name="TextBox 3">
            <a:extLst>
              <a:ext uri="{FF2B5EF4-FFF2-40B4-BE49-F238E27FC236}">
                <a16:creationId xmlns:a16="http://schemas.microsoft.com/office/drawing/2014/main" id="{9DCBFCE8-7298-4FB5-84E7-18C0D24C3684}"/>
              </a:ext>
            </a:extLst>
          </p:cNvPr>
          <p:cNvSpPr txBox="1"/>
          <p:nvPr/>
        </p:nvSpPr>
        <p:spPr>
          <a:xfrm>
            <a:off x="906585" y="1975987"/>
            <a:ext cx="7547301" cy="1815882"/>
          </a:xfrm>
          <a:prstGeom prst="rect">
            <a:avLst/>
          </a:prstGeom>
          <a:noFill/>
        </p:spPr>
        <p:txBody>
          <a:bodyPr wrap="square" rtlCol="0">
            <a:spAutoFit/>
          </a:bodyPr>
          <a:lstStyle/>
          <a:p>
            <a:r>
              <a:rPr lang="en-US" sz="2800" dirty="0"/>
              <a:t>The 1946 Referendum that amended Section 51 (</a:t>
            </a:r>
            <a:r>
              <a:rPr lang="en-US" sz="2800" dirty="0" err="1"/>
              <a:t>xxiiiA</a:t>
            </a:r>
            <a:r>
              <a:rPr lang="en-US" sz="2800" dirty="0"/>
              <a:t>) denies Government the power to force any medical regime on us. It states…</a:t>
            </a:r>
          </a:p>
          <a:p>
            <a:endParaRPr lang="en-AU" sz="2800" dirty="0"/>
          </a:p>
        </p:txBody>
      </p:sp>
      <p:sp>
        <p:nvSpPr>
          <p:cNvPr id="2" name="TextBox 1">
            <a:extLst>
              <a:ext uri="{FF2B5EF4-FFF2-40B4-BE49-F238E27FC236}">
                <a16:creationId xmlns:a16="http://schemas.microsoft.com/office/drawing/2014/main" id="{D79A31D2-2D45-40FE-BDE4-235FAE7546A6}"/>
              </a:ext>
            </a:extLst>
          </p:cNvPr>
          <p:cNvSpPr txBox="1"/>
          <p:nvPr/>
        </p:nvSpPr>
        <p:spPr>
          <a:xfrm>
            <a:off x="1176451" y="4010413"/>
            <a:ext cx="7355074" cy="2308324"/>
          </a:xfrm>
          <a:prstGeom prst="rect">
            <a:avLst/>
          </a:prstGeom>
          <a:noFill/>
        </p:spPr>
        <p:txBody>
          <a:bodyPr wrap="square" rtlCol="0">
            <a:spAutoFit/>
          </a:bodyPr>
          <a:lstStyle/>
          <a:p>
            <a:r>
              <a:rPr lang="en-US" sz="2400" i="1" dirty="0"/>
              <a:t>51 (</a:t>
            </a:r>
            <a:r>
              <a:rPr lang="en-US" sz="2400" i="1" dirty="0" err="1"/>
              <a:t>xxiiiA</a:t>
            </a:r>
            <a:r>
              <a:rPr lang="en-US" sz="2400" i="1" dirty="0"/>
              <a:t>) the provision of maternity allowances, widows’ pensions, child endowment, unemployment, pharmaceutical, sickness and hospital benefits, medical and dental services </a:t>
            </a:r>
            <a:r>
              <a:rPr lang="en-US" sz="2400" b="1" i="1" dirty="0"/>
              <a:t>(but not so as to authorize any form of civil conscription)</a:t>
            </a:r>
            <a:r>
              <a:rPr lang="en-US" sz="2400" i="1" dirty="0"/>
              <a:t>, benefits to students and family allowances;</a:t>
            </a:r>
            <a:endParaRPr lang="en-AU" sz="2400" i="1" dirty="0"/>
          </a:p>
        </p:txBody>
      </p:sp>
    </p:spTree>
    <p:extLst>
      <p:ext uri="{BB962C8B-B14F-4D97-AF65-F5344CB8AC3E}">
        <p14:creationId xmlns:p14="http://schemas.microsoft.com/office/powerpoint/2010/main" val="292545580"/>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2"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5CA722AF-BC47-4B73-AE98-C8DFE83B5305}"/>
              </a:ext>
            </a:extLst>
          </p:cNvPr>
          <p:cNvSpPr>
            <a:spLocks noGrp="1"/>
          </p:cNvSpPr>
          <p:nvPr>
            <p:ph type="subTitle" idx="4294967295"/>
          </p:nvPr>
        </p:nvSpPr>
        <p:spPr>
          <a:xfrm>
            <a:off x="828158" y="539263"/>
            <a:ext cx="10707350" cy="1297352"/>
          </a:xfrm>
        </p:spPr>
        <p:txBody>
          <a:bodyPr>
            <a:normAutofit/>
          </a:bodyPr>
          <a:lstStyle/>
          <a:p>
            <a:pPr marL="0" indent="0">
              <a:buNone/>
            </a:pPr>
            <a:r>
              <a:rPr lang="en-US" sz="4000" b="1" dirty="0"/>
              <a:t>W</a:t>
            </a:r>
            <a:r>
              <a:rPr lang="en-AU" sz="4000" b="1" dirty="0"/>
              <a:t>e are also protected by other Federal Laws</a:t>
            </a:r>
            <a:endParaRPr lang="en-AU" sz="4000" dirty="0"/>
          </a:p>
        </p:txBody>
      </p:sp>
      <p:sp>
        <p:nvSpPr>
          <p:cNvPr id="5" name="TextBox 4">
            <a:extLst>
              <a:ext uri="{FF2B5EF4-FFF2-40B4-BE49-F238E27FC236}">
                <a16:creationId xmlns:a16="http://schemas.microsoft.com/office/drawing/2014/main" id="{E419363D-BFB1-4077-834C-8D669F7A350E}"/>
              </a:ext>
            </a:extLst>
          </p:cNvPr>
          <p:cNvSpPr txBox="1"/>
          <p:nvPr/>
        </p:nvSpPr>
        <p:spPr>
          <a:xfrm>
            <a:off x="6822832" y="2752146"/>
            <a:ext cx="5189688" cy="1569660"/>
          </a:xfrm>
          <a:prstGeom prst="rect">
            <a:avLst/>
          </a:prstGeom>
          <a:noFill/>
        </p:spPr>
        <p:txBody>
          <a:bodyPr wrap="square" rtlCol="0">
            <a:spAutoFit/>
          </a:bodyPr>
          <a:lstStyle/>
          <a:p>
            <a:pPr algn="ctr"/>
            <a:r>
              <a:rPr lang="en-AU" sz="9600" b="1"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rPr>
              <a:t>The Law</a:t>
            </a:r>
          </a:p>
        </p:txBody>
      </p:sp>
      <p:sp>
        <p:nvSpPr>
          <p:cNvPr id="4" name="TextBox 3">
            <a:extLst>
              <a:ext uri="{FF2B5EF4-FFF2-40B4-BE49-F238E27FC236}">
                <a16:creationId xmlns:a16="http://schemas.microsoft.com/office/drawing/2014/main" id="{9DCBFCE8-7298-4FB5-84E7-18C0D24C3684}"/>
              </a:ext>
            </a:extLst>
          </p:cNvPr>
          <p:cNvSpPr txBox="1"/>
          <p:nvPr/>
        </p:nvSpPr>
        <p:spPr>
          <a:xfrm>
            <a:off x="906585" y="1453145"/>
            <a:ext cx="6296472" cy="3477875"/>
          </a:xfrm>
          <a:prstGeom prst="rect">
            <a:avLst/>
          </a:prstGeom>
          <a:noFill/>
        </p:spPr>
        <p:txBody>
          <a:bodyPr wrap="square" rtlCol="0">
            <a:spAutoFit/>
          </a:bodyPr>
          <a:lstStyle/>
          <a:p>
            <a:r>
              <a:rPr lang="en-US" sz="2000" dirty="0"/>
              <a:t>The Privacy Act 1988 Section 94H (2) A person commits an offence if the person:</a:t>
            </a:r>
            <a:br>
              <a:rPr lang="en-US" sz="2000" dirty="0"/>
            </a:br>
            <a:r>
              <a:rPr lang="en-US" sz="2000" dirty="0"/>
              <a:t>(a) refuses to enter into, or continue, a contract or arrangement with another person (including a contract of employment); or</a:t>
            </a:r>
            <a:br>
              <a:rPr lang="en-US" sz="2000" dirty="0"/>
            </a:br>
            <a:r>
              <a:rPr lang="en-US" sz="2000" dirty="0"/>
              <a:t>(b) takes adverse action (within the meaning of the </a:t>
            </a:r>
            <a:r>
              <a:rPr lang="en-US" sz="2000" i="1" dirty="0"/>
              <a:t>Fair Work Act 2009</a:t>
            </a:r>
            <a:r>
              <a:rPr lang="en-US" sz="2000" dirty="0"/>
              <a:t>) against another person; or</a:t>
            </a:r>
            <a:br>
              <a:rPr lang="en-US" sz="2000" dirty="0"/>
            </a:br>
            <a:r>
              <a:rPr lang="en-US" sz="2000" dirty="0"/>
              <a:t>(c) refuses to allow another person to enter:</a:t>
            </a:r>
            <a:br>
              <a:rPr lang="en-US" sz="2000" dirty="0"/>
            </a:br>
            <a:r>
              <a:rPr lang="en-US" sz="2000" dirty="0"/>
              <a:t>   (</a:t>
            </a:r>
            <a:r>
              <a:rPr lang="en-US" sz="2000" dirty="0" err="1"/>
              <a:t>i</a:t>
            </a:r>
            <a:r>
              <a:rPr lang="en-US" sz="2000" dirty="0"/>
              <a:t>) premises that are otherwise accessible to the public; or</a:t>
            </a:r>
            <a:br>
              <a:rPr lang="en-US" sz="2000" dirty="0"/>
            </a:br>
            <a:r>
              <a:rPr lang="en-US" sz="2000" dirty="0"/>
              <a:t>   (ii) premises that the other person has a right to enter; </a:t>
            </a:r>
          </a:p>
        </p:txBody>
      </p:sp>
      <p:sp>
        <p:nvSpPr>
          <p:cNvPr id="7" name="TextBox 6">
            <a:extLst>
              <a:ext uri="{FF2B5EF4-FFF2-40B4-BE49-F238E27FC236}">
                <a16:creationId xmlns:a16="http://schemas.microsoft.com/office/drawing/2014/main" id="{872E16F4-A441-4883-B6FF-4BB91072A0FD}"/>
              </a:ext>
            </a:extLst>
          </p:cNvPr>
          <p:cNvSpPr txBox="1"/>
          <p:nvPr/>
        </p:nvSpPr>
        <p:spPr>
          <a:xfrm>
            <a:off x="1742559" y="5082061"/>
            <a:ext cx="6469789" cy="954107"/>
          </a:xfrm>
          <a:prstGeom prst="rect">
            <a:avLst/>
          </a:prstGeom>
          <a:noFill/>
        </p:spPr>
        <p:txBody>
          <a:bodyPr wrap="square" rtlCol="0">
            <a:spAutoFit/>
          </a:bodyPr>
          <a:lstStyle/>
          <a:p>
            <a:r>
              <a:rPr lang="en-US" sz="2800" b="1" dirty="0"/>
              <a:t>Penalty: </a:t>
            </a:r>
            <a:r>
              <a:rPr lang="en-US" sz="2800" dirty="0"/>
              <a:t>Imprisonment for 5 years or 300 penalty units ($63,000), or both</a:t>
            </a:r>
            <a:endParaRPr lang="en-AU" sz="4000" dirty="0"/>
          </a:p>
        </p:txBody>
      </p:sp>
    </p:spTree>
    <p:extLst>
      <p:ext uri="{BB962C8B-B14F-4D97-AF65-F5344CB8AC3E}">
        <p14:creationId xmlns:p14="http://schemas.microsoft.com/office/powerpoint/2010/main" val="4260025330"/>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3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anim calcmode="lin" valueType="num">
                                      <p:cBhvr>
                                        <p:cTn id="11" dur="1000" fill="hold"/>
                                        <p:tgtEl>
                                          <p:spTgt spid="7"/>
                                        </p:tgtEl>
                                        <p:attrNameLst>
                                          <p:attrName>ppt_w</p:attrName>
                                        </p:attrNameLst>
                                      </p:cBhvr>
                                      <p:tavLst>
                                        <p:tav tm="0">
                                          <p:val>
                                            <p:fltVal val="0"/>
                                          </p:val>
                                        </p:tav>
                                        <p:tav tm="100000">
                                          <p:val>
                                            <p:strVal val="#ppt_w"/>
                                          </p:val>
                                        </p:tav>
                                      </p:tavLst>
                                    </p:anim>
                                    <p:anim calcmode="lin" valueType="num">
                                      <p:cBhvr>
                                        <p:cTn id="12" dur="1000" fill="hold"/>
                                        <p:tgtEl>
                                          <p:spTgt spid="7"/>
                                        </p:tgtEl>
                                        <p:attrNameLst>
                                          <p:attrName>ppt_h</p:attrName>
                                        </p:attrNameLst>
                                      </p:cBhvr>
                                      <p:tavLst>
                                        <p:tav tm="0">
                                          <p:val>
                                            <p:fltVal val="0"/>
                                          </p:val>
                                        </p:tav>
                                        <p:tav tm="100000">
                                          <p:val>
                                            <p:strVal val="#ppt_h"/>
                                          </p:val>
                                        </p:tav>
                                      </p:tavLst>
                                    </p:anim>
                                    <p:anim calcmode="lin" valueType="num">
                                      <p:cBhvr>
                                        <p:cTn id="13" dur="1000" fill="hold"/>
                                        <p:tgtEl>
                                          <p:spTgt spid="7"/>
                                        </p:tgtEl>
                                        <p:attrNameLst>
                                          <p:attrName>style.rotation</p:attrName>
                                        </p:attrNameLst>
                                      </p:cBhvr>
                                      <p:tavLst>
                                        <p:tav tm="0">
                                          <p:val>
                                            <p:fltVal val="90"/>
                                          </p:val>
                                        </p:tav>
                                        <p:tav tm="100000">
                                          <p:val>
                                            <p:fltVal val="0"/>
                                          </p:val>
                                        </p:tav>
                                      </p:tavLst>
                                    </p:anim>
                                    <p:animEffect transition="in" filter="fade">
                                      <p:cBhvr>
                                        <p:cTn id="14"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7"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5CA722AF-BC47-4B73-AE98-C8DFE83B5305}"/>
              </a:ext>
            </a:extLst>
          </p:cNvPr>
          <p:cNvSpPr>
            <a:spLocks noGrp="1"/>
          </p:cNvSpPr>
          <p:nvPr>
            <p:ph type="subTitle" idx="4294967295"/>
          </p:nvPr>
        </p:nvSpPr>
        <p:spPr>
          <a:xfrm>
            <a:off x="828158" y="539263"/>
            <a:ext cx="10707350" cy="1297352"/>
          </a:xfrm>
        </p:spPr>
        <p:txBody>
          <a:bodyPr>
            <a:normAutofit/>
          </a:bodyPr>
          <a:lstStyle/>
          <a:p>
            <a:pPr marL="0" indent="0">
              <a:buNone/>
            </a:pPr>
            <a:r>
              <a:rPr lang="en-US" sz="4000" b="1" dirty="0"/>
              <a:t>W</a:t>
            </a:r>
            <a:r>
              <a:rPr lang="en-AU" sz="4000" b="1" dirty="0"/>
              <a:t>e are also protected by other Federal Laws</a:t>
            </a:r>
            <a:endParaRPr lang="en-AU" sz="4000" dirty="0"/>
          </a:p>
        </p:txBody>
      </p:sp>
      <p:sp>
        <p:nvSpPr>
          <p:cNvPr id="5" name="TextBox 4">
            <a:extLst>
              <a:ext uri="{FF2B5EF4-FFF2-40B4-BE49-F238E27FC236}">
                <a16:creationId xmlns:a16="http://schemas.microsoft.com/office/drawing/2014/main" id="{E419363D-BFB1-4077-834C-8D669F7A350E}"/>
              </a:ext>
            </a:extLst>
          </p:cNvPr>
          <p:cNvSpPr txBox="1"/>
          <p:nvPr/>
        </p:nvSpPr>
        <p:spPr>
          <a:xfrm>
            <a:off x="6822832" y="2752146"/>
            <a:ext cx="5189688" cy="1569660"/>
          </a:xfrm>
          <a:prstGeom prst="rect">
            <a:avLst/>
          </a:prstGeom>
          <a:noFill/>
        </p:spPr>
        <p:txBody>
          <a:bodyPr wrap="square" rtlCol="0">
            <a:spAutoFit/>
          </a:bodyPr>
          <a:lstStyle/>
          <a:p>
            <a:pPr algn="ctr"/>
            <a:r>
              <a:rPr lang="en-AU" sz="9600" b="1"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rPr>
              <a:t>The Law</a:t>
            </a:r>
          </a:p>
        </p:txBody>
      </p:sp>
      <p:sp>
        <p:nvSpPr>
          <p:cNvPr id="4" name="TextBox 3">
            <a:extLst>
              <a:ext uri="{FF2B5EF4-FFF2-40B4-BE49-F238E27FC236}">
                <a16:creationId xmlns:a16="http://schemas.microsoft.com/office/drawing/2014/main" id="{9DCBFCE8-7298-4FB5-84E7-18C0D24C3684}"/>
              </a:ext>
            </a:extLst>
          </p:cNvPr>
          <p:cNvSpPr txBox="1"/>
          <p:nvPr/>
        </p:nvSpPr>
        <p:spPr>
          <a:xfrm>
            <a:off x="828159" y="1295961"/>
            <a:ext cx="7901774" cy="1077218"/>
          </a:xfrm>
          <a:prstGeom prst="rect">
            <a:avLst/>
          </a:prstGeom>
          <a:noFill/>
        </p:spPr>
        <p:txBody>
          <a:bodyPr wrap="square" rtlCol="0">
            <a:spAutoFit/>
          </a:bodyPr>
          <a:lstStyle/>
          <a:p>
            <a:r>
              <a:rPr lang="en-AU" sz="3200" b="1" dirty="0"/>
              <a:t>The Privacy Act guarantees our right not to reveal our medical status:</a:t>
            </a:r>
            <a:endParaRPr lang="en-US" sz="3200" dirty="0"/>
          </a:p>
        </p:txBody>
      </p:sp>
      <p:sp>
        <p:nvSpPr>
          <p:cNvPr id="2" name="TextBox 1">
            <a:extLst>
              <a:ext uri="{FF2B5EF4-FFF2-40B4-BE49-F238E27FC236}">
                <a16:creationId xmlns:a16="http://schemas.microsoft.com/office/drawing/2014/main" id="{57B8AB97-CFE0-491C-B7B9-2CD0FD702C13}"/>
              </a:ext>
            </a:extLst>
          </p:cNvPr>
          <p:cNvSpPr txBox="1"/>
          <p:nvPr/>
        </p:nvSpPr>
        <p:spPr>
          <a:xfrm>
            <a:off x="1199094" y="2683299"/>
            <a:ext cx="5727918" cy="3543984"/>
          </a:xfrm>
          <a:prstGeom prst="rect">
            <a:avLst/>
          </a:prstGeom>
          <a:noFill/>
        </p:spPr>
        <p:txBody>
          <a:bodyPr wrap="square" rtlCol="0">
            <a:spAutoFit/>
          </a:bodyPr>
          <a:lstStyle/>
          <a:p>
            <a:pPr>
              <a:lnSpc>
                <a:spcPct val="107000"/>
              </a:lnSpc>
              <a:spcAft>
                <a:spcPts val="800"/>
              </a:spcAft>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AU" sz="2400" b="1" dirty="0">
                <a:solidFill>
                  <a:srgbClr val="000000"/>
                </a:solidFill>
                <a:effectLst/>
                <a:ea typeface="Times New Roman" panose="02020603050405020304" pitchFamily="18" charset="0"/>
                <a:cs typeface="Times New Roman" panose="02020603050405020304" pitchFamily="18" charset="0"/>
              </a:rPr>
              <a:t>This includes:</a:t>
            </a:r>
            <a:endParaRPr lang="en-AU" sz="2400" dirty="0">
              <a:ea typeface="Times New Roman" panose="02020603050405020304" pitchFamily="18" charset="0"/>
              <a:cs typeface="Times New Roman" panose="02020603050405020304" pitchFamily="18" charset="0"/>
            </a:endParaRPr>
          </a:p>
          <a:p>
            <a:pPr marL="285750" indent="-285750">
              <a:lnSpc>
                <a:spcPct val="107000"/>
              </a:lnSpc>
              <a:spcAft>
                <a:spcPts val="800"/>
              </a:spcAft>
              <a:buFont typeface="Arial" panose="020B0604020202020204" pitchFamily="34" charset="0"/>
              <a:buChar char="•"/>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AU" sz="2400" dirty="0">
                <a:solidFill>
                  <a:srgbClr val="000000"/>
                </a:solidFill>
                <a:effectLst/>
                <a:ea typeface="Times New Roman" panose="02020603050405020304" pitchFamily="18" charset="0"/>
                <a:cs typeface="Times New Roman" panose="02020603050405020304" pitchFamily="18" charset="0"/>
              </a:rPr>
              <a:t>The Right to refuse to answer any questions about our medical status</a:t>
            </a:r>
          </a:p>
          <a:p>
            <a:pPr marL="285750" indent="-285750">
              <a:lnSpc>
                <a:spcPct val="107000"/>
              </a:lnSpc>
              <a:spcAft>
                <a:spcPts val="800"/>
              </a:spcAft>
              <a:buFont typeface="Arial" panose="020B0604020202020204" pitchFamily="34" charset="0"/>
              <a:buChar char="•"/>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AU" sz="2400" dirty="0">
                <a:solidFill>
                  <a:srgbClr val="000000"/>
                </a:solidFill>
                <a:ea typeface="Times New Roman" panose="02020603050405020304" pitchFamily="18" charset="0"/>
                <a:cs typeface="Times New Roman" panose="02020603050405020304" pitchFamily="18" charset="0"/>
              </a:rPr>
              <a:t>The Right to choose whether to medicate or not</a:t>
            </a:r>
          </a:p>
          <a:p>
            <a:pPr marL="285750" indent="-285750">
              <a:lnSpc>
                <a:spcPct val="107000"/>
              </a:lnSpc>
              <a:spcAft>
                <a:spcPts val="800"/>
              </a:spcAft>
              <a:buFont typeface="Arial" panose="020B0604020202020204" pitchFamily="34" charset="0"/>
              <a:buChar char="•"/>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AU" sz="2400" dirty="0">
                <a:solidFill>
                  <a:srgbClr val="000000"/>
                </a:solidFill>
                <a:effectLst/>
                <a:ea typeface="Times New Roman" panose="02020603050405020304" pitchFamily="18" charset="0"/>
                <a:cs typeface="Times New Roman" panose="02020603050405020304" pitchFamily="18" charset="0"/>
              </a:rPr>
              <a:t>The Right to enter any premises providing medical services for treatment of any illness or disability</a:t>
            </a:r>
          </a:p>
        </p:txBody>
      </p:sp>
    </p:spTree>
    <p:extLst>
      <p:ext uri="{BB962C8B-B14F-4D97-AF65-F5344CB8AC3E}">
        <p14:creationId xmlns:p14="http://schemas.microsoft.com/office/powerpoint/2010/main" val="4012282129"/>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2"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5CA722AF-BC47-4B73-AE98-C8DFE83B5305}"/>
              </a:ext>
            </a:extLst>
          </p:cNvPr>
          <p:cNvSpPr>
            <a:spLocks noGrp="1"/>
          </p:cNvSpPr>
          <p:nvPr>
            <p:ph type="subTitle" idx="4294967295"/>
          </p:nvPr>
        </p:nvSpPr>
        <p:spPr>
          <a:xfrm>
            <a:off x="828158" y="539263"/>
            <a:ext cx="10707350" cy="1297352"/>
          </a:xfrm>
        </p:spPr>
        <p:txBody>
          <a:bodyPr>
            <a:normAutofit/>
          </a:bodyPr>
          <a:lstStyle/>
          <a:p>
            <a:pPr marL="0" indent="0">
              <a:buNone/>
            </a:pPr>
            <a:r>
              <a:rPr lang="en-US" sz="4000" b="1" dirty="0"/>
              <a:t>W</a:t>
            </a:r>
            <a:r>
              <a:rPr lang="en-AU" sz="4000" b="1" dirty="0"/>
              <a:t>e are also protected by other Federal Laws</a:t>
            </a:r>
            <a:endParaRPr lang="en-AU" sz="4000" dirty="0"/>
          </a:p>
        </p:txBody>
      </p:sp>
      <p:sp>
        <p:nvSpPr>
          <p:cNvPr id="5" name="TextBox 4">
            <a:extLst>
              <a:ext uri="{FF2B5EF4-FFF2-40B4-BE49-F238E27FC236}">
                <a16:creationId xmlns:a16="http://schemas.microsoft.com/office/drawing/2014/main" id="{E419363D-BFB1-4077-834C-8D669F7A350E}"/>
              </a:ext>
            </a:extLst>
          </p:cNvPr>
          <p:cNvSpPr txBox="1"/>
          <p:nvPr/>
        </p:nvSpPr>
        <p:spPr>
          <a:xfrm>
            <a:off x="6822832" y="2752146"/>
            <a:ext cx="5189688" cy="1569660"/>
          </a:xfrm>
          <a:prstGeom prst="rect">
            <a:avLst/>
          </a:prstGeom>
          <a:noFill/>
        </p:spPr>
        <p:txBody>
          <a:bodyPr wrap="square" rtlCol="0">
            <a:spAutoFit/>
          </a:bodyPr>
          <a:lstStyle/>
          <a:p>
            <a:pPr algn="ctr"/>
            <a:r>
              <a:rPr lang="en-AU" sz="9600" b="1"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rPr>
              <a:t>The Law</a:t>
            </a:r>
          </a:p>
        </p:txBody>
      </p:sp>
      <p:sp>
        <p:nvSpPr>
          <p:cNvPr id="4" name="TextBox 3">
            <a:extLst>
              <a:ext uri="{FF2B5EF4-FFF2-40B4-BE49-F238E27FC236}">
                <a16:creationId xmlns:a16="http://schemas.microsoft.com/office/drawing/2014/main" id="{9DCBFCE8-7298-4FB5-84E7-18C0D24C3684}"/>
              </a:ext>
            </a:extLst>
          </p:cNvPr>
          <p:cNvSpPr txBox="1"/>
          <p:nvPr/>
        </p:nvSpPr>
        <p:spPr>
          <a:xfrm>
            <a:off x="828158" y="1295961"/>
            <a:ext cx="10628923" cy="461665"/>
          </a:xfrm>
          <a:prstGeom prst="rect">
            <a:avLst/>
          </a:prstGeom>
          <a:noFill/>
        </p:spPr>
        <p:txBody>
          <a:bodyPr wrap="square" rtlCol="0">
            <a:spAutoFit/>
          </a:bodyPr>
          <a:lstStyle/>
          <a:p>
            <a:r>
              <a:rPr lang="en-AU" sz="2400" b="1" dirty="0"/>
              <a:t>DISABILITY DISCRIMINATION ACT 1992  -  Commonwealth Consolidated Acts (LAW)</a:t>
            </a:r>
            <a:endParaRPr lang="en-US" sz="2400" dirty="0"/>
          </a:p>
        </p:txBody>
      </p:sp>
      <p:sp>
        <p:nvSpPr>
          <p:cNvPr id="7" name="TextBox 6">
            <a:extLst>
              <a:ext uri="{FF2B5EF4-FFF2-40B4-BE49-F238E27FC236}">
                <a16:creationId xmlns:a16="http://schemas.microsoft.com/office/drawing/2014/main" id="{872E16F4-A441-4883-B6FF-4BB91072A0FD}"/>
              </a:ext>
            </a:extLst>
          </p:cNvPr>
          <p:cNvSpPr txBox="1"/>
          <p:nvPr/>
        </p:nvSpPr>
        <p:spPr>
          <a:xfrm>
            <a:off x="2306073" y="5739567"/>
            <a:ext cx="6469789" cy="523220"/>
          </a:xfrm>
          <a:prstGeom prst="rect">
            <a:avLst/>
          </a:prstGeom>
          <a:noFill/>
        </p:spPr>
        <p:txBody>
          <a:bodyPr wrap="square" rtlCol="0">
            <a:spAutoFit/>
          </a:bodyPr>
          <a:lstStyle/>
          <a:p>
            <a:r>
              <a:rPr lang="en-US" sz="2800" b="1" dirty="0">
                <a:solidFill>
                  <a:srgbClr val="2B8543"/>
                </a:solidFill>
              </a:rPr>
              <a:t>Penalty: </a:t>
            </a:r>
            <a:r>
              <a:rPr lang="en-AU" sz="2800" dirty="0">
                <a:solidFill>
                  <a:srgbClr val="2B8543"/>
                </a:solidFill>
              </a:rPr>
              <a:t>six months imprisonment (s. 42)</a:t>
            </a:r>
          </a:p>
        </p:txBody>
      </p:sp>
      <p:sp>
        <p:nvSpPr>
          <p:cNvPr id="2" name="TextBox 1">
            <a:extLst>
              <a:ext uri="{FF2B5EF4-FFF2-40B4-BE49-F238E27FC236}">
                <a16:creationId xmlns:a16="http://schemas.microsoft.com/office/drawing/2014/main" id="{57B8AB97-CFE0-491C-B7B9-2CD0FD702C13}"/>
              </a:ext>
            </a:extLst>
          </p:cNvPr>
          <p:cNvSpPr txBox="1"/>
          <p:nvPr/>
        </p:nvSpPr>
        <p:spPr>
          <a:xfrm>
            <a:off x="992059" y="1984559"/>
            <a:ext cx="6193745" cy="3941528"/>
          </a:xfrm>
          <a:prstGeom prst="rect">
            <a:avLst/>
          </a:prstGeom>
          <a:noFill/>
        </p:spPr>
        <p:txBody>
          <a:bodyPr wrap="square" rtlCol="0">
            <a:spAutoFit/>
          </a:bodyPr>
          <a:lstStyle/>
          <a:p>
            <a:pPr>
              <a:lnSpc>
                <a:spcPct val="107000"/>
              </a:lnSpc>
              <a:spcAft>
                <a:spcPts val="800"/>
              </a:spcAft>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AU" sz="1800" b="1" u="sng"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DISABILITY DISCRIMINATION ACT 1992 - SECT 23</a:t>
            </a:r>
            <a:endParaRPr lang="en-AU"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AU" sz="1800" b="1"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Access to premises</a:t>
            </a:r>
            <a:r>
              <a:rPr lang="en-AU" sz="18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 </a:t>
            </a:r>
            <a:endParaRPr lang="en-AU"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AU" sz="18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It is unlawful for a person to discriminate against another person on the ground of the other person's disability:</a:t>
            </a:r>
            <a:br>
              <a:rPr lang="en-AU" sz="18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br>
            <a:r>
              <a:rPr lang="en-AU" sz="18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(a) by refusing to allow the other person access to, or the use of, any premises that the public or a section of the public is entitled or allowed to enter or use (whether for payment or not); or</a:t>
            </a:r>
            <a:endParaRPr lang="en-AU"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AU" sz="18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(d)  by refusing to allow the other person the use of any facilities in such premises that the public or a section of the public is entitled or allowed to use (whether for payment or not); </a:t>
            </a:r>
            <a:endParaRPr lang="en-AU" sz="18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003009277"/>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7" grpId="0"/>
      <p:bldP spid="2"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5CA722AF-BC47-4B73-AE98-C8DFE83B5305}"/>
              </a:ext>
            </a:extLst>
          </p:cNvPr>
          <p:cNvSpPr>
            <a:spLocks noGrp="1"/>
          </p:cNvSpPr>
          <p:nvPr>
            <p:ph type="subTitle" idx="4294967295"/>
          </p:nvPr>
        </p:nvSpPr>
        <p:spPr>
          <a:xfrm>
            <a:off x="828158" y="539263"/>
            <a:ext cx="10707350" cy="756698"/>
          </a:xfrm>
        </p:spPr>
        <p:txBody>
          <a:bodyPr>
            <a:normAutofit/>
          </a:bodyPr>
          <a:lstStyle/>
          <a:p>
            <a:pPr marL="0" indent="0">
              <a:buNone/>
            </a:pPr>
            <a:r>
              <a:rPr lang="en-US" sz="4000" b="1" dirty="0"/>
              <a:t>Action to take:</a:t>
            </a:r>
          </a:p>
        </p:txBody>
      </p:sp>
      <p:pic>
        <p:nvPicPr>
          <p:cNvPr id="12" name="Picture 11">
            <a:extLst>
              <a:ext uri="{FF2B5EF4-FFF2-40B4-BE49-F238E27FC236}">
                <a16:creationId xmlns:a16="http://schemas.microsoft.com/office/drawing/2014/main" id="{DE1481A8-C2E4-4825-8340-C2175A5D0CA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27173" y="1436153"/>
            <a:ext cx="4498842" cy="2999229"/>
          </a:xfrm>
          <a:prstGeom prst="rect">
            <a:avLst/>
          </a:prstGeom>
        </p:spPr>
      </p:pic>
      <p:sp>
        <p:nvSpPr>
          <p:cNvPr id="13" name="TextBox 12">
            <a:extLst>
              <a:ext uri="{FF2B5EF4-FFF2-40B4-BE49-F238E27FC236}">
                <a16:creationId xmlns:a16="http://schemas.microsoft.com/office/drawing/2014/main" id="{129C8EBD-DFA5-436B-885C-F7E8A8406A00}"/>
              </a:ext>
            </a:extLst>
          </p:cNvPr>
          <p:cNvSpPr txBox="1"/>
          <p:nvPr/>
        </p:nvSpPr>
        <p:spPr>
          <a:xfrm>
            <a:off x="5980981" y="682499"/>
            <a:ext cx="5382861" cy="3785652"/>
          </a:xfrm>
          <a:prstGeom prst="rect">
            <a:avLst/>
          </a:prstGeom>
          <a:noFill/>
        </p:spPr>
        <p:txBody>
          <a:bodyPr wrap="square" rtlCol="0">
            <a:spAutoFit/>
          </a:bodyPr>
          <a:lstStyle/>
          <a:p>
            <a:r>
              <a:rPr lang="en-US" sz="2400" b="1" dirty="0"/>
              <a:t>The government is breaking several Constitutional and Federal laws. </a:t>
            </a:r>
          </a:p>
          <a:p>
            <a:endParaRPr lang="en-US" sz="2400" b="1" dirty="0"/>
          </a:p>
          <a:p>
            <a:r>
              <a:rPr lang="en-US" sz="2400" b="1" dirty="0"/>
              <a:t>By forcing businesses to comply with the Covid mandates, the two most important laws they are breaking are the Constitution Section 51 (</a:t>
            </a:r>
            <a:r>
              <a:rPr lang="en-US" sz="2400" b="1" dirty="0" err="1"/>
              <a:t>xxiiiA</a:t>
            </a:r>
            <a:r>
              <a:rPr lang="en-US" sz="2400" b="1" dirty="0"/>
              <a:t>), and the Privacy Act Section 94h.</a:t>
            </a:r>
          </a:p>
          <a:p>
            <a:endParaRPr lang="en-US" sz="2400" b="1" dirty="0"/>
          </a:p>
          <a:p>
            <a:r>
              <a:rPr lang="en-US" sz="2400" b="1" dirty="0"/>
              <a:t>We can use them to protect ourselves.</a:t>
            </a:r>
          </a:p>
        </p:txBody>
      </p:sp>
      <p:sp>
        <p:nvSpPr>
          <p:cNvPr id="2" name="TextBox 1">
            <a:extLst>
              <a:ext uri="{FF2B5EF4-FFF2-40B4-BE49-F238E27FC236}">
                <a16:creationId xmlns:a16="http://schemas.microsoft.com/office/drawing/2014/main" id="{25708AB1-E157-46A6-9AAB-23D401559BF5}"/>
              </a:ext>
            </a:extLst>
          </p:cNvPr>
          <p:cNvSpPr txBox="1"/>
          <p:nvPr/>
        </p:nvSpPr>
        <p:spPr>
          <a:xfrm>
            <a:off x="927173" y="4960182"/>
            <a:ext cx="7401442" cy="1661993"/>
          </a:xfrm>
          <a:prstGeom prst="rect">
            <a:avLst/>
          </a:prstGeom>
          <a:noFill/>
        </p:spPr>
        <p:txBody>
          <a:bodyPr wrap="square" rtlCol="0">
            <a:spAutoFit/>
          </a:bodyPr>
          <a:lstStyle/>
          <a:p>
            <a:r>
              <a:rPr lang="en-US" sz="2800" b="1" dirty="0"/>
              <a:t>Because businesses don’t know the law they think they are doing the right thing when they refuse you entry to their premises. </a:t>
            </a:r>
          </a:p>
          <a:p>
            <a:endParaRPr lang="en-AU" dirty="0"/>
          </a:p>
        </p:txBody>
      </p:sp>
    </p:spTree>
    <p:extLst>
      <p:ext uri="{BB962C8B-B14F-4D97-AF65-F5344CB8AC3E}">
        <p14:creationId xmlns:p14="http://schemas.microsoft.com/office/powerpoint/2010/main" val="1537427653"/>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p:cTn id="7" dur="1000" fill="hold"/>
                                        <p:tgtEl>
                                          <p:spTgt spid="2">
                                            <p:txEl>
                                              <p:pRg st="0" end="0"/>
                                            </p:txEl>
                                          </p:spTgt>
                                        </p:tgtEl>
                                        <p:attrNameLst>
                                          <p:attrName>ppt_w</p:attrName>
                                        </p:attrNameLst>
                                      </p:cBhvr>
                                      <p:tavLst>
                                        <p:tav tm="0">
                                          <p:val>
                                            <p:fltVal val="0"/>
                                          </p:val>
                                        </p:tav>
                                        <p:tav tm="100000">
                                          <p:val>
                                            <p:strVal val="#ppt_w"/>
                                          </p:val>
                                        </p:tav>
                                      </p:tavLst>
                                    </p:anim>
                                    <p:anim calcmode="lin" valueType="num">
                                      <p:cBhvr>
                                        <p:cTn id="8" dur="1000" fill="hold"/>
                                        <p:tgtEl>
                                          <p:spTgt spid="2">
                                            <p:txEl>
                                              <p:pRg st="0" end="0"/>
                                            </p:txEl>
                                          </p:spTgt>
                                        </p:tgtEl>
                                        <p:attrNameLst>
                                          <p:attrName>ppt_h</p:attrName>
                                        </p:attrNameLst>
                                      </p:cBhvr>
                                      <p:tavLst>
                                        <p:tav tm="0">
                                          <p:val>
                                            <p:fltVal val="0"/>
                                          </p:val>
                                        </p:tav>
                                        <p:tav tm="100000">
                                          <p:val>
                                            <p:strVal val="#ppt_h"/>
                                          </p:val>
                                        </p:tav>
                                      </p:tavLst>
                                    </p:anim>
                                    <p:anim calcmode="lin" valueType="num">
                                      <p:cBhvr>
                                        <p:cTn id="9" dur="1000" fill="hold"/>
                                        <p:tgtEl>
                                          <p:spTgt spid="2">
                                            <p:txEl>
                                              <p:pRg st="0" end="0"/>
                                            </p:txEl>
                                          </p:spTgt>
                                        </p:tgtEl>
                                        <p:attrNameLst>
                                          <p:attrName>style.rotation</p:attrName>
                                        </p:attrNameLst>
                                      </p:cBhvr>
                                      <p:tavLst>
                                        <p:tav tm="0">
                                          <p:val>
                                            <p:fltVal val="90"/>
                                          </p:val>
                                        </p:tav>
                                        <p:tav tm="100000">
                                          <p:val>
                                            <p:fltVal val="0"/>
                                          </p:val>
                                        </p:tav>
                                      </p:tavLst>
                                    </p:anim>
                                    <p:animEffect transition="in" filter="fade">
                                      <p:cBhvr>
                                        <p:cTn id="10" dur="1000"/>
                                        <p:tgtEl>
                                          <p:spTgt spid="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5CA722AF-BC47-4B73-AE98-C8DFE83B5305}"/>
              </a:ext>
            </a:extLst>
          </p:cNvPr>
          <p:cNvSpPr>
            <a:spLocks noGrp="1"/>
          </p:cNvSpPr>
          <p:nvPr>
            <p:ph type="subTitle" idx="4294967295"/>
          </p:nvPr>
        </p:nvSpPr>
        <p:spPr>
          <a:xfrm>
            <a:off x="828158" y="539263"/>
            <a:ext cx="10707350" cy="756698"/>
          </a:xfrm>
        </p:spPr>
        <p:txBody>
          <a:bodyPr>
            <a:normAutofit/>
          </a:bodyPr>
          <a:lstStyle/>
          <a:p>
            <a:pPr marL="0" indent="0">
              <a:buNone/>
            </a:pPr>
            <a:r>
              <a:rPr lang="en-US" sz="4000" b="1" dirty="0"/>
              <a:t>Action to take:</a:t>
            </a:r>
          </a:p>
        </p:txBody>
      </p:sp>
      <p:pic>
        <p:nvPicPr>
          <p:cNvPr id="12" name="Picture 11">
            <a:extLst>
              <a:ext uri="{FF2B5EF4-FFF2-40B4-BE49-F238E27FC236}">
                <a16:creationId xmlns:a16="http://schemas.microsoft.com/office/drawing/2014/main" id="{DE1481A8-C2E4-4825-8340-C2175A5D0CA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716525" y="1527704"/>
            <a:ext cx="4523694" cy="3015797"/>
          </a:xfrm>
          <a:prstGeom prst="rect">
            <a:avLst/>
          </a:prstGeom>
        </p:spPr>
      </p:pic>
      <p:sp>
        <p:nvSpPr>
          <p:cNvPr id="13" name="TextBox 12">
            <a:extLst>
              <a:ext uri="{FF2B5EF4-FFF2-40B4-BE49-F238E27FC236}">
                <a16:creationId xmlns:a16="http://schemas.microsoft.com/office/drawing/2014/main" id="{129C8EBD-DFA5-436B-885C-F7E8A8406A00}"/>
              </a:ext>
            </a:extLst>
          </p:cNvPr>
          <p:cNvSpPr txBox="1"/>
          <p:nvPr/>
        </p:nvSpPr>
        <p:spPr>
          <a:xfrm>
            <a:off x="828158" y="1527704"/>
            <a:ext cx="5555389" cy="2677656"/>
          </a:xfrm>
          <a:prstGeom prst="rect">
            <a:avLst/>
          </a:prstGeom>
          <a:noFill/>
        </p:spPr>
        <p:txBody>
          <a:bodyPr wrap="square" rtlCol="0">
            <a:spAutoFit/>
          </a:bodyPr>
          <a:lstStyle/>
          <a:p>
            <a:r>
              <a:rPr lang="en-US" sz="2400" b="1" dirty="0"/>
              <a:t>If you show them the laws they are breaking and they continue to impose the restrictions because they are afraid of getting fined, explain to them that the penalties for breaking Federal Laws are much harsher and could result in them being jailed and fined heavily.</a:t>
            </a:r>
            <a:endParaRPr lang="en-AU" sz="2400" dirty="0"/>
          </a:p>
        </p:txBody>
      </p:sp>
      <p:sp>
        <p:nvSpPr>
          <p:cNvPr id="2" name="TextBox 1">
            <a:extLst>
              <a:ext uri="{FF2B5EF4-FFF2-40B4-BE49-F238E27FC236}">
                <a16:creationId xmlns:a16="http://schemas.microsoft.com/office/drawing/2014/main" id="{1ECF47A4-2838-4D8E-BD0C-8331761CF77B}"/>
              </a:ext>
            </a:extLst>
          </p:cNvPr>
          <p:cNvSpPr txBox="1"/>
          <p:nvPr/>
        </p:nvSpPr>
        <p:spPr>
          <a:xfrm>
            <a:off x="1095555" y="4830794"/>
            <a:ext cx="6970143" cy="1354217"/>
          </a:xfrm>
          <a:prstGeom prst="rect">
            <a:avLst/>
          </a:prstGeom>
          <a:noFill/>
        </p:spPr>
        <p:txBody>
          <a:bodyPr wrap="square" rtlCol="0">
            <a:spAutoFit/>
          </a:bodyPr>
          <a:lstStyle/>
          <a:p>
            <a:r>
              <a:rPr lang="en-US" sz="3200" b="1" dirty="0"/>
              <a:t>If they ignore your warnings, then it’s time to serve them a summons to court.</a:t>
            </a:r>
          </a:p>
          <a:p>
            <a:endParaRPr lang="en-AU" dirty="0"/>
          </a:p>
        </p:txBody>
      </p:sp>
    </p:spTree>
    <p:extLst>
      <p:ext uri="{BB962C8B-B14F-4D97-AF65-F5344CB8AC3E}">
        <p14:creationId xmlns:p14="http://schemas.microsoft.com/office/powerpoint/2010/main" val="3382881459"/>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5CA722AF-BC47-4B73-AE98-C8DFE83B5305}"/>
              </a:ext>
            </a:extLst>
          </p:cNvPr>
          <p:cNvSpPr>
            <a:spLocks noGrp="1"/>
          </p:cNvSpPr>
          <p:nvPr>
            <p:ph type="subTitle" idx="4294967295"/>
          </p:nvPr>
        </p:nvSpPr>
        <p:spPr>
          <a:xfrm>
            <a:off x="828158" y="539263"/>
            <a:ext cx="10707350" cy="1297352"/>
          </a:xfrm>
        </p:spPr>
        <p:txBody>
          <a:bodyPr>
            <a:normAutofit fontScale="85000" lnSpcReduction="20000"/>
          </a:bodyPr>
          <a:lstStyle/>
          <a:p>
            <a:pPr marL="0" indent="0">
              <a:buNone/>
            </a:pPr>
            <a:r>
              <a:rPr lang="en-AU" sz="4000" b="1" dirty="0"/>
              <a:t>1966: The Australian government wanted to borrow millions of dollars from the US and International banks… but the banks made 2 demands…</a:t>
            </a:r>
            <a:endParaRPr lang="en-AU" sz="4000" dirty="0"/>
          </a:p>
        </p:txBody>
      </p:sp>
      <p:sp>
        <p:nvSpPr>
          <p:cNvPr id="5" name="TextBox 4">
            <a:extLst>
              <a:ext uri="{FF2B5EF4-FFF2-40B4-BE49-F238E27FC236}">
                <a16:creationId xmlns:a16="http://schemas.microsoft.com/office/drawing/2014/main" id="{E419363D-BFB1-4077-834C-8D669F7A350E}"/>
              </a:ext>
            </a:extLst>
          </p:cNvPr>
          <p:cNvSpPr txBox="1"/>
          <p:nvPr/>
        </p:nvSpPr>
        <p:spPr>
          <a:xfrm>
            <a:off x="6822832" y="2752146"/>
            <a:ext cx="5189688" cy="1200329"/>
          </a:xfrm>
          <a:prstGeom prst="rect">
            <a:avLst/>
          </a:prstGeom>
          <a:noFill/>
        </p:spPr>
        <p:txBody>
          <a:bodyPr wrap="square" rtlCol="0">
            <a:spAutoFit/>
          </a:bodyPr>
          <a:lstStyle/>
          <a:p>
            <a:pPr algn="ctr"/>
            <a:r>
              <a:rPr lang="en-AU" sz="7200" b="1" dirty="0"/>
              <a:t>Step 2</a:t>
            </a:r>
          </a:p>
        </p:txBody>
      </p:sp>
      <p:sp>
        <p:nvSpPr>
          <p:cNvPr id="4" name="TextBox 3">
            <a:extLst>
              <a:ext uri="{FF2B5EF4-FFF2-40B4-BE49-F238E27FC236}">
                <a16:creationId xmlns:a16="http://schemas.microsoft.com/office/drawing/2014/main" id="{9DCBFCE8-7298-4FB5-84E7-18C0D24C3684}"/>
              </a:ext>
            </a:extLst>
          </p:cNvPr>
          <p:cNvSpPr txBox="1"/>
          <p:nvPr/>
        </p:nvSpPr>
        <p:spPr>
          <a:xfrm>
            <a:off x="969108" y="1901248"/>
            <a:ext cx="5275383" cy="1938992"/>
          </a:xfrm>
          <a:prstGeom prst="rect">
            <a:avLst/>
          </a:prstGeom>
          <a:noFill/>
        </p:spPr>
        <p:txBody>
          <a:bodyPr wrap="square" rtlCol="0">
            <a:spAutoFit/>
          </a:bodyPr>
          <a:lstStyle/>
          <a:p>
            <a:r>
              <a:rPr lang="en-AU" sz="2400" b="1" dirty="0"/>
              <a:t>1: </a:t>
            </a:r>
            <a:r>
              <a:rPr lang="en-AU" sz="2400" dirty="0"/>
              <a:t>The Parliament took control of our money, </a:t>
            </a:r>
            <a:r>
              <a:rPr lang="en-AU" sz="2400" b="1" dirty="0"/>
              <a:t>changing from our </a:t>
            </a:r>
            <a:r>
              <a:rPr lang="en-AU" sz="2400" b="1" dirty="0">
                <a:solidFill>
                  <a:srgbClr val="2B8543"/>
                </a:solidFill>
              </a:rPr>
              <a:t>Pounds</a:t>
            </a:r>
            <a:r>
              <a:rPr lang="en-AU" sz="2400" dirty="0"/>
              <a:t>, as required in the Commonwealth of Australia Constitution Act 1901, </a:t>
            </a:r>
            <a:r>
              <a:rPr lang="en-AU" sz="2400" b="1" dirty="0"/>
              <a:t>to </a:t>
            </a:r>
            <a:r>
              <a:rPr lang="en-AU" sz="2400" b="1" dirty="0">
                <a:solidFill>
                  <a:srgbClr val="C00000"/>
                </a:solidFill>
              </a:rPr>
              <a:t>US dollars.</a:t>
            </a:r>
          </a:p>
        </p:txBody>
      </p:sp>
      <p:pic>
        <p:nvPicPr>
          <p:cNvPr id="6" name="Picture 5">
            <a:extLst>
              <a:ext uri="{FF2B5EF4-FFF2-40B4-BE49-F238E27FC236}">
                <a16:creationId xmlns:a16="http://schemas.microsoft.com/office/drawing/2014/main" id="{0F8EF03C-8A27-4B7F-BA75-D9CD4536FE7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1785" y="3904873"/>
            <a:ext cx="2420815" cy="2420815"/>
          </a:xfrm>
          <a:prstGeom prst="rect">
            <a:avLst/>
          </a:prstGeom>
        </p:spPr>
      </p:pic>
      <p:pic>
        <p:nvPicPr>
          <p:cNvPr id="10" name="Picture 9">
            <a:extLst>
              <a:ext uri="{FF2B5EF4-FFF2-40B4-BE49-F238E27FC236}">
                <a16:creationId xmlns:a16="http://schemas.microsoft.com/office/drawing/2014/main" id="{9F757B73-2CE4-4780-9664-3CDB2CF0B19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01900" y="3904873"/>
            <a:ext cx="2420815" cy="2420815"/>
          </a:xfrm>
          <a:prstGeom prst="rect">
            <a:avLst/>
          </a:prstGeom>
        </p:spPr>
      </p:pic>
      <p:pic>
        <p:nvPicPr>
          <p:cNvPr id="11" name="Picture 10">
            <a:extLst>
              <a:ext uri="{FF2B5EF4-FFF2-40B4-BE49-F238E27FC236}">
                <a16:creationId xmlns:a16="http://schemas.microsoft.com/office/drawing/2014/main" id="{469F2A70-977B-4CA3-B2F2-B0FEBF98595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402015" y="3952475"/>
            <a:ext cx="2420815" cy="2420815"/>
          </a:xfrm>
          <a:prstGeom prst="rect">
            <a:avLst/>
          </a:prstGeom>
        </p:spPr>
      </p:pic>
    </p:spTree>
    <p:extLst>
      <p:ext uri="{BB962C8B-B14F-4D97-AF65-F5344CB8AC3E}">
        <p14:creationId xmlns:p14="http://schemas.microsoft.com/office/powerpoint/2010/main" val="1072769577"/>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0"/>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5CA722AF-BC47-4B73-AE98-C8DFE83B5305}"/>
              </a:ext>
            </a:extLst>
          </p:cNvPr>
          <p:cNvSpPr>
            <a:spLocks noGrp="1"/>
          </p:cNvSpPr>
          <p:nvPr>
            <p:ph type="subTitle" idx="4294967295"/>
          </p:nvPr>
        </p:nvSpPr>
        <p:spPr>
          <a:xfrm>
            <a:off x="828158" y="539263"/>
            <a:ext cx="10707350" cy="756698"/>
          </a:xfrm>
        </p:spPr>
        <p:txBody>
          <a:bodyPr>
            <a:normAutofit/>
          </a:bodyPr>
          <a:lstStyle/>
          <a:p>
            <a:pPr marL="0" indent="0">
              <a:buNone/>
            </a:pPr>
            <a:r>
              <a:rPr lang="en-US" sz="4000" b="1" dirty="0"/>
              <a:t>Action to take:</a:t>
            </a:r>
          </a:p>
        </p:txBody>
      </p:sp>
      <p:sp>
        <p:nvSpPr>
          <p:cNvPr id="8" name="TextBox 7">
            <a:extLst>
              <a:ext uri="{FF2B5EF4-FFF2-40B4-BE49-F238E27FC236}">
                <a16:creationId xmlns:a16="http://schemas.microsoft.com/office/drawing/2014/main" id="{7556E9EF-3537-466C-8390-9132747B8C83}"/>
              </a:ext>
            </a:extLst>
          </p:cNvPr>
          <p:cNvSpPr txBox="1"/>
          <p:nvPr/>
        </p:nvSpPr>
        <p:spPr>
          <a:xfrm>
            <a:off x="1134208" y="1286505"/>
            <a:ext cx="8906940" cy="4031873"/>
          </a:xfrm>
          <a:prstGeom prst="rect">
            <a:avLst/>
          </a:prstGeom>
          <a:noFill/>
        </p:spPr>
        <p:txBody>
          <a:bodyPr wrap="square" rtlCol="0">
            <a:spAutoFit/>
          </a:bodyPr>
          <a:lstStyle/>
          <a:p>
            <a:r>
              <a:rPr lang="en-US" sz="3200" b="1" dirty="0"/>
              <a:t>These are the steps you can take:</a:t>
            </a:r>
          </a:p>
          <a:p>
            <a:endParaRPr lang="en-US" sz="3200" b="1" dirty="0"/>
          </a:p>
          <a:p>
            <a:pPr marL="457200" indent="-457200">
              <a:buFont typeface="+mj-lt"/>
              <a:buAutoNum type="arabicPeriod"/>
            </a:pPr>
            <a:r>
              <a:rPr lang="en-US" sz="2400" b="1" dirty="0"/>
              <a:t>Get the name, date of birth, and any other details about the person refusing you entry. </a:t>
            </a:r>
          </a:p>
          <a:p>
            <a:pPr marL="457200" indent="-457200">
              <a:buFont typeface="+mj-lt"/>
              <a:buAutoNum type="arabicPeriod"/>
            </a:pPr>
            <a:r>
              <a:rPr lang="en-US" sz="2400" b="1" dirty="0"/>
              <a:t>Go to this website (write it down now): </a:t>
            </a:r>
            <a:br>
              <a:rPr lang="en-US" sz="2400" b="1" dirty="0"/>
            </a:br>
            <a:r>
              <a:rPr lang="en-US" sz="2400" b="1" dirty="0">
                <a:hlinkClick r:id="rId2"/>
              </a:rPr>
              <a:t>https://cirnow.com.au/how-to-take-a-business-to-court/</a:t>
            </a:r>
            <a:endParaRPr lang="en-US" sz="2400" b="1" dirty="0"/>
          </a:p>
          <a:p>
            <a:pPr marL="457200" indent="-457200">
              <a:buFont typeface="+mj-lt"/>
              <a:buAutoNum type="arabicPeriod"/>
            </a:pPr>
            <a:r>
              <a:rPr lang="en-US" sz="2400" b="1" dirty="0"/>
              <a:t>Follow the steps and download the documents provided.</a:t>
            </a:r>
          </a:p>
          <a:p>
            <a:pPr marL="457200" indent="-457200">
              <a:buFont typeface="+mj-lt"/>
              <a:buAutoNum type="arabicPeriod"/>
            </a:pPr>
            <a:r>
              <a:rPr lang="en-US" sz="2400" b="1" dirty="0"/>
              <a:t>It’s easy to do. Once you charge someone with a crime it’s up to them to defend themselves in court. We need to take them to court to establish a precedent. </a:t>
            </a:r>
            <a:endParaRPr lang="en-AU" sz="2400" dirty="0"/>
          </a:p>
        </p:txBody>
      </p:sp>
    </p:spTree>
    <p:extLst>
      <p:ext uri="{BB962C8B-B14F-4D97-AF65-F5344CB8AC3E}">
        <p14:creationId xmlns:p14="http://schemas.microsoft.com/office/powerpoint/2010/main" val="1021491018"/>
      </p:ext>
    </p:extLst>
  </p:cSld>
  <p:clrMapOvr>
    <a:masterClrMapping/>
  </p:clrMapOvr>
  <p:transition spd="slow">
    <p:wipe/>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5CA722AF-BC47-4B73-AE98-C8DFE83B5305}"/>
              </a:ext>
            </a:extLst>
          </p:cNvPr>
          <p:cNvSpPr>
            <a:spLocks noGrp="1"/>
          </p:cNvSpPr>
          <p:nvPr>
            <p:ph type="subTitle" idx="4294967295"/>
          </p:nvPr>
        </p:nvSpPr>
        <p:spPr>
          <a:xfrm>
            <a:off x="828158" y="539263"/>
            <a:ext cx="10707350" cy="756698"/>
          </a:xfrm>
        </p:spPr>
        <p:txBody>
          <a:bodyPr>
            <a:normAutofit/>
          </a:bodyPr>
          <a:lstStyle/>
          <a:p>
            <a:pPr marL="0" indent="0">
              <a:buNone/>
            </a:pPr>
            <a:r>
              <a:rPr lang="en-US" sz="4000" b="1" dirty="0"/>
              <a:t>Action to take:</a:t>
            </a:r>
          </a:p>
        </p:txBody>
      </p:sp>
      <p:sp>
        <p:nvSpPr>
          <p:cNvPr id="14" name="TextBox 13">
            <a:extLst>
              <a:ext uri="{FF2B5EF4-FFF2-40B4-BE49-F238E27FC236}">
                <a16:creationId xmlns:a16="http://schemas.microsoft.com/office/drawing/2014/main" id="{D3D66A07-1F45-40C8-90BD-201473786813}"/>
              </a:ext>
            </a:extLst>
          </p:cNvPr>
          <p:cNvSpPr txBox="1"/>
          <p:nvPr/>
        </p:nvSpPr>
        <p:spPr>
          <a:xfrm>
            <a:off x="1884229" y="3524655"/>
            <a:ext cx="7319678" cy="2554545"/>
          </a:xfrm>
          <a:prstGeom prst="rect">
            <a:avLst/>
          </a:prstGeom>
          <a:noFill/>
        </p:spPr>
        <p:txBody>
          <a:bodyPr wrap="square" rtlCol="0">
            <a:spAutoFit/>
          </a:bodyPr>
          <a:lstStyle/>
          <a:p>
            <a:r>
              <a:rPr lang="en-US" sz="3200" b="1" dirty="0">
                <a:solidFill>
                  <a:srgbClr val="FF0000"/>
                </a:solidFill>
              </a:rPr>
              <a:t>Do not be afraid to summon them to court. </a:t>
            </a:r>
          </a:p>
          <a:p>
            <a:endParaRPr lang="en-US" sz="3200" b="1" dirty="0">
              <a:solidFill>
                <a:srgbClr val="FF0000"/>
              </a:solidFill>
            </a:endParaRPr>
          </a:p>
          <a:p>
            <a:r>
              <a:rPr lang="en-US" sz="3200" b="1" dirty="0">
                <a:solidFill>
                  <a:srgbClr val="FF0000"/>
                </a:solidFill>
              </a:rPr>
              <a:t>In fact, it is your DUTY to take action when you see someone breaking the law! </a:t>
            </a:r>
            <a:endParaRPr lang="en-AU" sz="3200" dirty="0">
              <a:solidFill>
                <a:srgbClr val="FF0000"/>
              </a:solidFill>
            </a:endParaRPr>
          </a:p>
        </p:txBody>
      </p:sp>
      <p:pic>
        <p:nvPicPr>
          <p:cNvPr id="5" name="Picture 4">
            <a:extLst>
              <a:ext uri="{FF2B5EF4-FFF2-40B4-BE49-F238E27FC236}">
                <a16:creationId xmlns:a16="http://schemas.microsoft.com/office/drawing/2014/main" id="{45CE1364-E4DA-43ED-AB09-44A549BE932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043973" y="565231"/>
            <a:ext cx="4319869" cy="1843538"/>
          </a:xfrm>
          <a:prstGeom prst="rect">
            <a:avLst/>
          </a:prstGeom>
        </p:spPr>
      </p:pic>
      <p:sp>
        <p:nvSpPr>
          <p:cNvPr id="6" name="TextBox 5">
            <a:extLst>
              <a:ext uri="{FF2B5EF4-FFF2-40B4-BE49-F238E27FC236}">
                <a16:creationId xmlns:a16="http://schemas.microsoft.com/office/drawing/2014/main" id="{9D2AC1F4-72CC-4FE8-ABAA-BC6C36AF54B6}"/>
              </a:ext>
            </a:extLst>
          </p:cNvPr>
          <p:cNvSpPr txBox="1"/>
          <p:nvPr/>
        </p:nvSpPr>
        <p:spPr>
          <a:xfrm>
            <a:off x="1166475" y="2693734"/>
            <a:ext cx="10197367" cy="584775"/>
          </a:xfrm>
          <a:prstGeom prst="rect">
            <a:avLst/>
          </a:prstGeom>
          <a:noFill/>
        </p:spPr>
        <p:txBody>
          <a:bodyPr wrap="square" rtlCol="0">
            <a:spAutoFit/>
          </a:bodyPr>
          <a:lstStyle/>
          <a:p>
            <a:r>
              <a:rPr lang="en-AU" sz="3200" b="1" dirty="0">
                <a:solidFill>
                  <a:srgbClr val="2B8543"/>
                </a:solidFill>
              </a:rPr>
              <a:t>https://cirnow.com.au/how-to-take-a-business-to-court/</a:t>
            </a:r>
          </a:p>
        </p:txBody>
      </p:sp>
      <p:sp>
        <p:nvSpPr>
          <p:cNvPr id="2" name="TextBox 1">
            <a:extLst>
              <a:ext uri="{FF2B5EF4-FFF2-40B4-BE49-F238E27FC236}">
                <a16:creationId xmlns:a16="http://schemas.microsoft.com/office/drawing/2014/main" id="{545E6130-639D-4D0C-89FB-9471B8387478}"/>
              </a:ext>
            </a:extLst>
          </p:cNvPr>
          <p:cNvSpPr txBox="1"/>
          <p:nvPr/>
        </p:nvSpPr>
        <p:spPr>
          <a:xfrm>
            <a:off x="897169" y="1741326"/>
            <a:ext cx="4848045" cy="584775"/>
          </a:xfrm>
          <a:prstGeom prst="rect">
            <a:avLst/>
          </a:prstGeom>
          <a:noFill/>
        </p:spPr>
        <p:txBody>
          <a:bodyPr wrap="square" rtlCol="0">
            <a:spAutoFit/>
          </a:bodyPr>
          <a:lstStyle/>
          <a:p>
            <a:r>
              <a:rPr lang="en-US" sz="3200" b="1" dirty="0"/>
              <a:t>Learn how at:</a:t>
            </a:r>
            <a:endParaRPr lang="en-US" sz="3200" dirty="0"/>
          </a:p>
        </p:txBody>
      </p:sp>
    </p:spTree>
    <p:extLst>
      <p:ext uri="{BB962C8B-B14F-4D97-AF65-F5344CB8AC3E}">
        <p14:creationId xmlns:p14="http://schemas.microsoft.com/office/powerpoint/2010/main" val="3373879701"/>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31" presetClass="entr" presetSubtype="0" fill="hold" grpId="0" nodeType="clickEffect">
                                  <p:stCondLst>
                                    <p:cond delay="0"/>
                                  </p:stCondLst>
                                  <p:childTnLst>
                                    <p:set>
                                      <p:cBhvr>
                                        <p:cTn id="10" dur="1" fill="hold">
                                          <p:stCondLst>
                                            <p:cond delay="0"/>
                                          </p:stCondLst>
                                        </p:cTn>
                                        <p:tgtEl>
                                          <p:spTgt spid="14"/>
                                        </p:tgtEl>
                                        <p:attrNameLst>
                                          <p:attrName>style.visibility</p:attrName>
                                        </p:attrNameLst>
                                      </p:cBhvr>
                                      <p:to>
                                        <p:strVal val="visible"/>
                                      </p:to>
                                    </p:set>
                                    <p:anim calcmode="lin" valueType="num">
                                      <p:cBhvr>
                                        <p:cTn id="11" dur="1000" fill="hold"/>
                                        <p:tgtEl>
                                          <p:spTgt spid="14"/>
                                        </p:tgtEl>
                                        <p:attrNameLst>
                                          <p:attrName>ppt_w</p:attrName>
                                        </p:attrNameLst>
                                      </p:cBhvr>
                                      <p:tavLst>
                                        <p:tav tm="0">
                                          <p:val>
                                            <p:fltVal val="0"/>
                                          </p:val>
                                        </p:tav>
                                        <p:tav tm="100000">
                                          <p:val>
                                            <p:strVal val="#ppt_w"/>
                                          </p:val>
                                        </p:tav>
                                      </p:tavLst>
                                    </p:anim>
                                    <p:anim calcmode="lin" valueType="num">
                                      <p:cBhvr>
                                        <p:cTn id="12" dur="1000" fill="hold"/>
                                        <p:tgtEl>
                                          <p:spTgt spid="14"/>
                                        </p:tgtEl>
                                        <p:attrNameLst>
                                          <p:attrName>ppt_h</p:attrName>
                                        </p:attrNameLst>
                                      </p:cBhvr>
                                      <p:tavLst>
                                        <p:tav tm="0">
                                          <p:val>
                                            <p:fltVal val="0"/>
                                          </p:val>
                                        </p:tav>
                                        <p:tav tm="100000">
                                          <p:val>
                                            <p:strVal val="#ppt_h"/>
                                          </p:val>
                                        </p:tav>
                                      </p:tavLst>
                                    </p:anim>
                                    <p:anim calcmode="lin" valueType="num">
                                      <p:cBhvr>
                                        <p:cTn id="13" dur="1000" fill="hold"/>
                                        <p:tgtEl>
                                          <p:spTgt spid="14"/>
                                        </p:tgtEl>
                                        <p:attrNameLst>
                                          <p:attrName>style.rotation</p:attrName>
                                        </p:attrNameLst>
                                      </p:cBhvr>
                                      <p:tavLst>
                                        <p:tav tm="0">
                                          <p:val>
                                            <p:fltVal val="90"/>
                                          </p:val>
                                        </p:tav>
                                        <p:tav tm="100000">
                                          <p:val>
                                            <p:fltVal val="0"/>
                                          </p:val>
                                        </p:tav>
                                      </p:tavLst>
                                    </p:anim>
                                    <p:animEffect transition="in" filter="fade">
                                      <p:cBhvr>
                                        <p:cTn id="14" dur="10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5CA722AF-BC47-4B73-AE98-C8DFE83B5305}"/>
              </a:ext>
            </a:extLst>
          </p:cNvPr>
          <p:cNvSpPr>
            <a:spLocks noGrp="1"/>
          </p:cNvSpPr>
          <p:nvPr>
            <p:ph type="subTitle" idx="4294967295"/>
          </p:nvPr>
        </p:nvSpPr>
        <p:spPr>
          <a:xfrm>
            <a:off x="828158" y="539263"/>
            <a:ext cx="10707350" cy="756698"/>
          </a:xfrm>
        </p:spPr>
        <p:txBody>
          <a:bodyPr>
            <a:normAutofit/>
          </a:bodyPr>
          <a:lstStyle/>
          <a:p>
            <a:pPr marL="0" indent="0">
              <a:buNone/>
            </a:pPr>
            <a:r>
              <a:rPr lang="en-US" sz="4000" b="1" dirty="0"/>
              <a:t>Action to take:</a:t>
            </a:r>
          </a:p>
        </p:txBody>
      </p:sp>
      <p:sp>
        <p:nvSpPr>
          <p:cNvPr id="8" name="TextBox 7">
            <a:extLst>
              <a:ext uri="{FF2B5EF4-FFF2-40B4-BE49-F238E27FC236}">
                <a16:creationId xmlns:a16="http://schemas.microsoft.com/office/drawing/2014/main" id="{7556E9EF-3537-466C-8390-9132747B8C83}"/>
              </a:ext>
            </a:extLst>
          </p:cNvPr>
          <p:cNvSpPr txBox="1"/>
          <p:nvPr/>
        </p:nvSpPr>
        <p:spPr>
          <a:xfrm>
            <a:off x="1436133" y="2028616"/>
            <a:ext cx="8553256" cy="2800767"/>
          </a:xfrm>
          <a:prstGeom prst="rect">
            <a:avLst/>
          </a:prstGeom>
          <a:noFill/>
        </p:spPr>
        <p:txBody>
          <a:bodyPr wrap="square" rtlCol="0">
            <a:spAutoFit/>
          </a:bodyPr>
          <a:lstStyle/>
          <a:p>
            <a:r>
              <a:rPr lang="en-US" sz="4400" b="1" dirty="0"/>
              <a:t>If you need help preparing the court documents contact me at </a:t>
            </a:r>
            <a:r>
              <a:rPr lang="en-US" sz="4400" b="1" dirty="0" err="1">
                <a:hlinkClick r:id="rId2"/>
              </a:rPr>
              <a:t>mikeh@commonlaw.earth</a:t>
            </a:r>
            <a:r>
              <a:rPr lang="en-US" sz="4400" b="1" dirty="0"/>
              <a:t> and our lawyer will guide you.</a:t>
            </a:r>
          </a:p>
        </p:txBody>
      </p:sp>
    </p:spTree>
    <p:extLst>
      <p:ext uri="{BB962C8B-B14F-4D97-AF65-F5344CB8AC3E}">
        <p14:creationId xmlns:p14="http://schemas.microsoft.com/office/powerpoint/2010/main" val="2055166324"/>
      </p:ext>
    </p:extLst>
  </p:cSld>
  <p:clrMapOvr>
    <a:masterClrMapping/>
  </p:clrMapOvr>
  <p:transition spd="slow">
    <p:wipe/>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7556E9EF-3537-466C-8390-9132747B8C83}"/>
              </a:ext>
            </a:extLst>
          </p:cNvPr>
          <p:cNvSpPr txBox="1"/>
          <p:nvPr/>
        </p:nvSpPr>
        <p:spPr>
          <a:xfrm>
            <a:off x="1483267" y="1293326"/>
            <a:ext cx="8553256" cy="3631763"/>
          </a:xfrm>
          <a:prstGeom prst="rect">
            <a:avLst/>
          </a:prstGeom>
          <a:noFill/>
        </p:spPr>
        <p:txBody>
          <a:bodyPr wrap="square" rtlCol="0">
            <a:spAutoFit/>
          </a:bodyPr>
          <a:lstStyle/>
          <a:p>
            <a:pPr algn="ctr"/>
            <a:r>
              <a:rPr lang="en-US" sz="11500" b="1" dirty="0">
                <a:solidFill>
                  <a:srgbClr val="2B8543"/>
                </a:solidFill>
              </a:rPr>
              <a:t>What about the future?</a:t>
            </a:r>
          </a:p>
        </p:txBody>
      </p:sp>
    </p:spTree>
    <p:extLst>
      <p:ext uri="{BB962C8B-B14F-4D97-AF65-F5344CB8AC3E}">
        <p14:creationId xmlns:p14="http://schemas.microsoft.com/office/powerpoint/2010/main" val="3528705471"/>
      </p:ext>
    </p:extLst>
  </p:cSld>
  <p:clrMapOvr>
    <a:masterClrMapping/>
  </p:clrMapOvr>
  <p:transition spd="slow">
    <p:wipe/>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F5FC3D-C763-4F8B-9DF4-04494FD7A71B}"/>
              </a:ext>
            </a:extLst>
          </p:cNvPr>
          <p:cNvSpPr>
            <a:spLocks noGrp="1"/>
          </p:cNvSpPr>
          <p:nvPr>
            <p:ph type="title"/>
          </p:nvPr>
        </p:nvSpPr>
        <p:spPr/>
        <p:txBody>
          <a:bodyPr/>
          <a:lstStyle/>
          <a:p>
            <a:endParaRPr lang="en-AU"/>
          </a:p>
        </p:txBody>
      </p:sp>
      <p:sp>
        <p:nvSpPr>
          <p:cNvPr id="6" name="TextBox 5">
            <a:extLst>
              <a:ext uri="{FF2B5EF4-FFF2-40B4-BE49-F238E27FC236}">
                <a16:creationId xmlns:a16="http://schemas.microsoft.com/office/drawing/2014/main" id="{7FC0057E-961D-464B-A8D2-5224E5F6429E}"/>
              </a:ext>
            </a:extLst>
          </p:cNvPr>
          <p:cNvSpPr txBox="1"/>
          <p:nvPr/>
        </p:nvSpPr>
        <p:spPr>
          <a:xfrm>
            <a:off x="1984075" y="1256640"/>
            <a:ext cx="6771735" cy="769441"/>
          </a:xfrm>
          <a:prstGeom prst="rect">
            <a:avLst/>
          </a:prstGeom>
          <a:noFill/>
        </p:spPr>
        <p:txBody>
          <a:bodyPr wrap="square" rtlCol="0">
            <a:spAutoFit/>
          </a:bodyPr>
          <a:lstStyle/>
          <a:p>
            <a:endParaRPr lang="en-AU" sz="4400" dirty="0">
              <a:solidFill>
                <a:srgbClr val="FFFF00"/>
              </a:solidFill>
              <a:latin typeface="Elephant" panose="02020904090505020303" pitchFamily="18" charset="0"/>
            </a:endParaRPr>
          </a:p>
        </p:txBody>
      </p:sp>
      <p:pic>
        <p:nvPicPr>
          <p:cNvPr id="10" name="Content Placeholder 9">
            <a:extLst>
              <a:ext uri="{FF2B5EF4-FFF2-40B4-BE49-F238E27FC236}">
                <a16:creationId xmlns:a16="http://schemas.microsoft.com/office/drawing/2014/main" id="{8490B184-A3F7-4D41-B5AF-DE40BB845FEB}"/>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1"/>
            <a:ext cx="12192000" cy="7888941"/>
          </a:xfrm>
        </p:spPr>
      </p:pic>
    </p:spTree>
    <p:extLst>
      <p:ext uri="{BB962C8B-B14F-4D97-AF65-F5344CB8AC3E}">
        <p14:creationId xmlns:p14="http://schemas.microsoft.com/office/powerpoint/2010/main" val="127833922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5CA722AF-BC47-4B73-AE98-C8DFE83B5305}"/>
              </a:ext>
            </a:extLst>
          </p:cNvPr>
          <p:cNvSpPr>
            <a:spLocks noGrp="1"/>
          </p:cNvSpPr>
          <p:nvPr>
            <p:ph type="subTitle" idx="4294967295"/>
          </p:nvPr>
        </p:nvSpPr>
        <p:spPr>
          <a:xfrm>
            <a:off x="828158" y="539263"/>
            <a:ext cx="10707350" cy="756698"/>
          </a:xfrm>
        </p:spPr>
        <p:txBody>
          <a:bodyPr>
            <a:normAutofit/>
          </a:bodyPr>
          <a:lstStyle/>
          <a:p>
            <a:pPr marL="0" indent="0">
              <a:buNone/>
            </a:pPr>
            <a:r>
              <a:rPr lang="en-US" sz="4000" b="1" dirty="0"/>
              <a:t>What will a future in Common Law look like?</a:t>
            </a:r>
          </a:p>
        </p:txBody>
      </p:sp>
      <p:sp>
        <p:nvSpPr>
          <p:cNvPr id="5" name="TextBox 4">
            <a:extLst>
              <a:ext uri="{FF2B5EF4-FFF2-40B4-BE49-F238E27FC236}">
                <a16:creationId xmlns:a16="http://schemas.microsoft.com/office/drawing/2014/main" id="{E419363D-BFB1-4077-834C-8D669F7A350E}"/>
              </a:ext>
            </a:extLst>
          </p:cNvPr>
          <p:cNvSpPr txBox="1"/>
          <p:nvPr/>
        </p:nvSpPr>
        <p:spPr>
          <a:xfrm>
            <a:off x="5441593" y="2306142"/>
            <a:ext cx="6750407" cy="1569660"/>
          </a:xfrm>
          <a:prstGeom prst="rect">
            <a:avLst/>
          </a:prstGeom>
          <a:noFill/>
        </p:spPr>
        <p:txBody>
          <a:bodyPr wrap="square" rtlCol="0">
            <a:spAutoFit/>
          </a:bodyPr>
          <a:lstStyle/>
          <a:p>
            <a:pPr algn="ctr"/>
            <a:r>
              <a:rPr lang="en-AU" sz="9600" b="1" dirty="0">
                <a:ln w="12700" cmpd="sng">
                  <a:solidFill>
                    <a:schemeClr val="accent4"/>
                  </a:solidFill>
                  <a:prstDash val="solid"/>
                </a:ln>
                <a:solidFill>
                  <a:srgbClr val="306A42"/>
                </a:solidFill>
              </a:rPr>
              <a:t>The Future!</a:t>
            </a:r>
          </a:p>
        </p:txBody>
      </p:sp>
      <p:sp>
        <p:nvSpPr>
          <p:cNvPr id="6" name="TextBox 5">
            <a:extLst>
              <a:ext uri="{FF2B5EF4-FFF2-40B4-BE49-F238E27FC236}">
                <a16:creationId xmlns:a16="http://schemas.microsoft.com/office/drawing/2014/main" id="{4D7A11B2-7267-4685-9571-7BFE4DB0754E}"/>
              </a:ext>
            </a:extLst>
          </p:cNvPr>
          <p:cNvSpPr txBox="1"/>
          <p:nvPr/>
        </p:nvSpPr>
        <p:spPr>
          <a:xfrm>
            <a:off x="966196" y="1295961"/>
            <a:ext cx="9385529" cy="1200329"/>
          </a:xfrm>
          <a:prstGeom prst="rect">
            <a:avLst/>
          </a:prstGeom>
          <a:noFill/>
        </p:spPr>
        <p:txBody>
          <a:bodyPr wrap="square" rtlCol="0">
            <a:spAutoFit/>
          </a:bodyPr>
          <a:lstStyle/>
          <a:p>
            <a:r>
              <a:rPr lang="en-US" sz="2400" b="1" dirty="0"/>
              <a:t>For centuries we have been told what to do, when to do it, how to do it, and why we have to do it. We have not been able to exercise our own free will. </a:t>
            </a:r>
          </a:p>
        </p:txBody>
      </p:sp>
      <p:sp>
        <p:nvSpPr>
          <p:cNvPr id="9" name="TextBox 8">
            <a:extLst>
              <a:ext uri="{FF2B5EF4-FFF2-40B4-BE49-F238E27FC236}">
                <a16:creationId xmlns:a16="http://schemas.microsoft.com/office/drawing/2014/main" id="{2E493E33-3512-4A3E-818D-157E6A97AF10}"/>
              </a:ext>
            </a:extLst>
          </p:cNvPr>
          <p:cNvSpPr txBox="1"/>
          <p:nvPr/>
        </p:nvSpPr>
        <p:spPr>
          <a:xfrm>
            <a:off x="1199103" y="2588095"/>
            <a:ext cx="4459857" cy="954107"/>
          </a:xfrm>
          <a:prstGeom prst="rect">
            <a:avLst/>
          </a:prstGeom>
          <a:noFill/>
        </p:spPr>
        <p:txBody>
          <a:bodyPr wrap="square" rtlCol="0">
            <a:spAutoFit/>
          </a:bodyPr>
          <a:lstStyle/>
          <a:p>
            <a:r>
              <a:rPr lang="en-US" sz="2800" b="1" dirty="0">
                <a:solidFill>
                  <a:srgbClr val="2B8543"/>
                </a:solidFill>
              </a:rPr>
              <a:t>For many, the future will be a scary place… for a while</a:t>
            </a:r>
            <a:r>
              <a:rPr lang="en-US" sz="2800" b="1" dirty="0">
                <a:solidFill>
                  <a:srgbClr val="00B050"/>
                </a:solidFill>
              </a:rPr>
              <a:t>.</a:t>
            </a:r>
          </a:p>
        </p:txBody>
      </p:sp>
      <p:sp>
        <p:nvSpPr>
          <p:cNvPr id="2" name="TextBox 1">
            <a:extLst>
              <a:ext uri="{FF2B5EF4-FFF2-40B4-BE49-F238E27FC236}">
                <a16:creationId xmlns:a16="http://schemas.microsoft.com/office/drawing/2014/main" id="{57932E63-A85E-4316-96EC-BEC2D0F0D09F}"/>
              </a:ext>
            </a:extLst>
          </p:cNvPr>
          <p:cNvSpPr txBox="1"/>
          <p:nvPr/>
        </p:nvSpPr>
        <p:spPr>
          <a:xfrm>
            <a:off x="1719646" y="3843838"/>
            <a:ext cx="8321502" cy="2862322"/>
          </a:xfrm>
          <a:prstGeom prst="rect">
            <a:avLst/>
          </a:prstGeom>
          <a:noFill/>
        </p:spPr>
        <p:txBody>
          <a:bodyPr wrap="square" rtlCol="0">
            <a:spAutoFit/>
          </a:bodyPr>
          <a:lstStyle/>
          <a:p>
            <a:r>
              <a:rPr lang="en-US" sz="2000" dirty="0"/>
              <a:t>But once we take those first tentative steps towards living our lives as free, independent, responsible people we will lose the fear of the unknown.</a:t>
            </a:r>
          </a:p>
          <a:p>
            <a:endParaRPr lang="en-US" sz="2000" dirty="0"/>
          </a:p>
          <a:p>
            <a:r>
              <a:rPr lang="en-US" sz="2000" dirty="0"/>
              <a:t>Who doesn’t want to throw off the  chains the political party corporate governments have ensnared us in for so long?</a:t>
            </a:r>
          </a:p>
          <a:p>
            <a:endParaRPr lang="en-US" sz="2000" b="1" dirty="0"/>
          </a:p>
          <a:p>
            <a:r>
              <a:rPr lang="en-US" sz="2000" dirty="0"/>
              <a:t>Who doesn’t yearn to be able to make decisions for our life and our family without wondering how, or even IF, we can do it? </a:t>
            </a:r>
            <a:br>
              <a:rPr lang="en-US" sz="2000" b="1" dirty="0"/>
            </a:br>
            <a:endParaRPr lang="en-AU" sz="2000" b="1" dirty="0"/>
          </a:p>
        </p:txBody>
      </p:sp>
    </p:spTree>
    <p:extLst>
      <p:ext uri="{BB962C8B-B14F-4D97-AF65-F5344CB8AC3E}">
        <p14:creationId xmlns:p14="http://schemas.microsoft.com/office/powerpoint/2010/main" val="448601360"/>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fade">
                                      <p:cBhvr>
                                        <p:cTn id="14"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2"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5CA722AF-BC47-4B73-AE98-C8DFE83B5305}"/>
              </a:ext>
            </a:extLst>
          </p:cNvPr>
          <p:cNvSpPr>
            <a:spLocks noGrp="1"/>
          </p:cNvSpPr>
          <p:nvPr>
            <p:ph type="subTitle" idx="4294967295"/>
          </p:nvPr>
        </p:nvSpPr>
        <p:spPr>
          <a:xfrm>
            <a:off x="828158" y="539263"/>
            <a:ext cx="10707350" cy="756698"/>
          </a:xfrm>
        </p:spPr>
        <p:txBody>
          <a:bodyPr>
            <a:normAutofit/>
          </a:bodyPr>
          <a:lstStyle/>
          <a:p>
            <a:pPr marL="0" indent="0">
              <a:buNone/>
            </a:pPr>
            <a:r>
              <a:rPr lang="en-US" sz="4000" b="1" dirty="0">
                <a:solidFill>
                  <a:srgbClr val="CAB328"/>
                </a:solidFill>
              </a:rPr>
              <a:t>So, what sort of future can we look forward to?</a:t>
            </a:r>
          </a:p>
        </p:txBody>
      </p:sp>
      <p:sp>
        <p:nvSpPr>
          <p:cNvPr id="6" name="TextBox 5">
            <a:extLst>
              <a:ext uri="{FF2B5EF4-FFF2-40B4-BE49-F238E27FC236}">
                <a16:creationId xmlns:a16="http://schemas.microsoft.com/office/drawing/2014/main" id="{4D7A11B2-7267-4685-9571-7BFE4DB0754E}"/>
              </a:ext>
            </a:extLst>
          </p:cNvPr>
          <p:cNvSpPr txBox="1"/>
          <p:nvPr/>
        </p:nvSpPr>
        <p:spPr>
          <a:xfrm>
            <a:off x="966196" y="1295961"/>
            <a:ext cx="10707350" cy="830997"/>
          </a:xfrm>
          <a:prstGeom prst="rect">
            <a:avLst/>
          </a:prstGeom>
          <a:noFill/>
        </p:spPr>
        <p:txBody>
          <a:bodyPr wrap="square" rtlCol="0">
            <a:spAutoFit/>
          </a:bodyPr>
          <a:lstStyle/>
          <a:p>
            <a:r>
              <a:rPr lang="en-US" sz="2400" b="1" dirty="0"/>
              <a:t>As we saw in the 5-Step Plan, we will be able to take an active part in deciding what sort of society we want to live in. </a:t>
            </a:r>
          </a:p>
        </p:txBody>
      </p:sp>
      <p:sp>
        <p:nvSpPr>
          <p:cNvPr id="9" name="TextBox 8">
            <a:extLst>
              <a:ext uri="{FF2B5EF4-FFF2-40B4-BE49-F238E27FC236}">
                <a16:creationId xmlns:a16="http://schemas.microsoft.com/office/drawing/2014/main" id="{2E493E33-3512-4A3E-818D-157E6A97AF10}"/>
              </a:ext>
            </a:extLst>
          </p:cNvPr>
          <p:cNvSpPr txBox="1"/>
          <p:nvPr/>
        </p:nvSpPr>
        <p:spPr>
          <a:xfrm>
            <a:off x="966196" y="2228671"/>
            <a:ext cx="6452557" cy="1200329"/>
          </a:xfrm>
          <a:prstGeom prst="rect">
            <a:avLst/>
          </a:prstGeom>
          <a:noFill/>
        </p:spPr>
        <p:txBody>
          <a:bodyPr wrap="square" rtlCol="0">
            <a:spAutoFit/>
          </a:bodyPr>
          <a:lstStyle/>
          <a:p>
            <a:r>
              <a:rPr lang="en-US" sz="3600" b="1" dirty="0">
                <a:solidFill>
                  <a:srgbClr val="2B8543"/>
                </a:solidFill>
              </a:rPr>
              <a:t>Our representatives will be directly accountable to us. </a:t>
            </a:r>
            <a:endParaRPr lang="en-US" sz="3600" b="1" dirty="0">
              <a:solidFill>
                <a:srgbClr val="00B050"/>
              </a:solidFill>
            </a:endParaRPr>
          </a:p>
        </p:txBody>
      </p:sp>
      <p:sp>
        <p:nvSpPr>
          <p:cNvPr id="2" name="TextBox 1">
            <a:extLst>
              <a:ext uri="{FF2B5EF4-FFF2-40B4-BE49-F238E27FC236}">
                <a16:creationId xmlns:a16="http://schemas.microsoft.com/office/drawing/2014/main" id="{57932E63-A85E-4316-96EC-BEC2D0F0D09F}"/>
              </a:ext>
            </a:extLst>
          </p:cNvPr>
          <p:cNvSpPr txBox="1"/>
          <p:nvPr/>
        </p:nvSpPr>
        <p:spPr>
          <a:xfrm>
            <a:off x="1308994" y="3745288"/>
            <a:ext cx="6452557" cy="2677656"/>
          </a:xfrm>
          <a:prstGeom prst="rect">
            <a:avLst/>
          </a:prstGeom>
          <a:noFill/>
        </p:spPr>
        <p:txBody>
          <a:bodyPr wrap="square" rtlCol="0">
            <a:spAutoFit/>
          </a:bodyPr>
          <a:lstStyle/>
          <a:p>
            <a:pPr marL="342900" indent="-342900">
              <a:buFont typeface="Arial" panose="020B0604020202020204" pitchFamily="34" charset="0"/>
              <a:buChar char="•"/>
            </a:pPr>
            <a:r>
              <a:rPr lang="en-US" sz="2400" b="1" dirty="0"/>
              <a:t>We will tell them what we want, and if they do not deliver we will recall and replace them.</a:t>
            </a:r>
          </a:p>
          <a:p>
            <a:pPr marL="342900" indent="-342900">
              <a:buFont typeface="Arial" panose="020B0604020202020204" pitchFamily="34" charset="0"/>
              <a:buChar char="•"/>
            </a:pPr>
            <a:r>
              <a:rPr lang="en-US" sz="2400" b="1" dirty="0"/>
              <a:t>No more broken election promises. </a:t>
            </a:r>
          </a:p>
          <a:p>
            <a:pPr marL="342900" indent="-342900">
              <a:buFont typeface="Arial" panose="020B0604020202020204" pitchFamily="34" charset="0"/>
              <a:buChar char="•"/>
            </a:pPr>
            <a:r>
              <a:rPr lang="en-US" sz="2400" b="1" dirty="0"/>
              <a:t>No more wasteful projects that benefit only a select few. </a:t>
            </a:r>
          </a:p>
          <a:p>
            <a:pPr marL="342900" indent="-342900">
              <a:buFont typeface="Arial" panose="020B0604020202020204" pitchFamily="34" charset="0"/>
              <a:buChar char="•"/>
            </a:pPr>
            <a:r>
              <a:rPr lang="en-US" sz="2400" b="1" dirty="0"/>
              <a:t>We will work together to decide on the type of community </a:t>
            </a:r>
            <a:r>
              <a:rPr lang="en-US" sz="2400" b="1" i="1" dirty="0"/>
              <a:t>we</a:t>
            </a:r>
            <a:r>
              <a:rPr lang="en-US" sz="2400" b="1" dirty="0"/>
              <a:t> want to build</a:t>
            </a:r>
          </a:p>
        </p:txBody>
      </p:sp>
      <p:sp>
        <p:nvSpPr>
          <p:cNvPr id="11" name="TextBox 10">
            <a:extLst>
              <a:ext uri="{FF2B5EF4-FFF2-40B4-BE49-F238E27FC236}">
                <a16:creationId xmlns:a16="http://schemas.microsoft.com/office/drawing/2014/main" id="{578FBB79-3015-482A-AED6-095396C535C9}"/>
              </a:ext>
            </a:extLst>
          </p:cNvPr>
          <p:cNvSpPr txBox="1"/>
          <p:nvPr/>
        </p:nvSpPr>
        <p:spPr>
          <a:xfrm>
            <a:off x="7656728" y="1905506"/>
            <a:ext cx="4459857" cy="3046988"/>
          </a:xfrm>
          <a:prstGeom prst="rect">
            <a:avLst/>
          </a:prstGeom>
          <a:noFill/>
        </p:spPr>
        <p:txBody>
          <a:bodyPr wrap="square" rtlCol="0">
            <a:spAutoFit/>
          </a:bodyPr>
          <a:lstStyle/>
          <a:p>
            <a:pPr algn="ctr"/>
            <a:r>
              <a:rPr lang="en-AU" sz="9600" b="1" dirty="0">
                <a:ln w="12700" cmpd="sng">
                  <a:solidFill>
                    <a:schemeClr val="accent4"/>
                  </a:solidFill>
                  <a:prstDash val="solid"/>
                </a:ln>
                <a:solidFill>
                  <a:srgbClr val="306A42"/>
                </a:solidFill>
              </a:rPr>
              <a:t>The Future!</a:t>
            </a:r>
          </a:p>
        </p:txBody>
      </p:sp>
    </p:spTree>
    <p:extLst>
      <p:ext uri="{BB962C8B-B14F-4D97-AF65-F5344CB8AC3E}">
        <p14:creationId xmlns:p14="http://schemas.microsoft.com/office/powerpoint/2010/main" val="3795508108"/>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ppt_x"/>
                                          </p:val>
                                        </p:tav>
                                        <p:tav tm="100000">
                                          <p:val>
                                            <p:strVal val="#ppt_x"/>
                                          </p:val>
                                        </p:tav>
                                      </p:tavLst>
                                    </p:anim>
                                    <p:anim calcmode="lin" valueType="num">
                                      <p:cBhvr additive="base">
                                        <p:cTn id="8" dur="500" fill="hold"/>
                                        <p:tgtEl>
                                          <p:spTgt spid="9"/>
                                        </p:tgtEl>
                                        <p:attrNameLst>
                                          <p:attrName>ppt_y</p:attrName>
                                        </p:attrNameLst>
                                      </p:cBhvr>
                                      <p:tavLst>
                                        <p:tav tm="0">
                                          <p:val>
                                            <p:strVal val="1+#ppt_h/2"/>
                                          </p:val>
                                        </p:tav>
                                        <p:tav tm="100000">
                                          <p:val>
                                            <p:strVal val="#ppt_y"/>
                                          </p:val>
                                        </p:tav>
                                      </p:tavLst>
                                    </p:anim>
                                  </p:childTnLst>
                                </p:cTn>
                              </p:par>
                              <p:par>
                                <p:cTn id="9" presetID="31" presetClass="entr" presetSubtype="0" fill="hold" grpId="0" nodeType="withEffect">
                                  <p:stCondLst>
                                    <p:cond delay="0"/>
                                  </p:stCondLst>
                                  <p:childTnLst>
                                    <p:set>
                                      <p:cBhvr>
                                        <p:cTn id="10" dur="1" fill="hold">
                                          <p:stCondLst>
                                            <p:cond delay="0"/>
                                          </p:stCondLst>
                                        </p:cTn>
                                        <p:tgtEl>
                                          <p:spTgt spid="2"/>
                                        </p:tgtEl>
                                        <p:attrNameLst>
                                          <p:attrName>style.visibility</p:attrName>
                                        </p:attrNameLst>
                                      </p:cBhvr>
                                      <p:to>
                                        <p:strVal val="visible"/>
                                      </p:to>
                                    </p:set>
                                    <p:anim calcmode="lin" valueType="num">
                                      <p:cBhvr>
                                        <p:cTn id="11" dur="1000" fill="hold"/>
                                        <p:tgtEl>
                                          <p:spTgt spid="2"/>
                                        </p:tgtEl>
                                        <p:attrNameLst>
                                          <p:attrName>ppt_w</p:attrName>
                                        </p:attrNameLst>
                                      </p:cBhvr>
                                      <p:tavLst>
                                        <p:tav tm="0">
                                          <p:val>
                                            <p:fltVal val="0"/>
                                          </p:val>
                                        </p:tav>
                                        <p:tav tm="100000">
                                          <p:val>
                                            <p:strVal val="#ppt_w"/>
                                          </p:val>
                                        </p:tav>
                                      </p:tavLst>
                                    </p:anim>
                                    <p:anim calcmode="lin" valueType="num">
                                      <p:cBhvr>
                                        <p:cTn id="12" dur="1000" fill="hold"/>
                                        <p:tgtEl>
                                          <p:spTgt spid="2"/>
                                        </p:tgtEl>
                                        <p:attrNameLst>
                                          <p:attrName>ppt_h</p:attrName>
                                        </p:attrNameLst>
                                      </p:cBhvr>
                                      <p:tavLst>
                                        <p:tav tm="0">
                                          <p:val>
                                            <p:fltVal val="0"/>
                                          </p:val>
                                        </p:tav>
                                        <p:tav tm="100000">
                                          <p:val>
                                            <p:strVal val="#ppt_h"/>
                                          </p:val>
                                        </p:tav>
                                      </p:tavLst>
                                    </p:anim>
                                    <p:anim calcmode="lin" valueType="num">
                                      <p:cBhvr>
                                        <p:cTn id="13" dur="1000" fill="hold"/>
                                        <p:tgtEl>
                                          <p:spTgt spid="2"/>
                                        </p:tgtEl>
                                        <p:attrNameLst>
                                          <p:attrName>style.rotation</p:attrName>
                                        </p:attrNameLst>
                                      </p:cBhvr>
                                      <p:tavLst>
                                        <p:tav tm="0">
                                          <p:val>
                                            <p:fltVal val="90"/>
                                          </p:val>
                                        </p:tav>
                                        <p:tav tm="100000">
                                          <p:val>
                                            <p:fltVal val="0"/>
                                          </p:val>
                                        </p:tav>
                                      </p:tavLst>
                                    </p:anim>
                                    <p:animEffect transition="in" filter="fade">
                                      <p:cBhvr>
                                        <p:cTn id="14"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2"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4D7A11B2-7267-4685-9571-7BFE4DB0754E}"/>
              </a:ext>
            </a:extLst>
          </p:cNvPr>
          <p:cNvSpPr txBox="1"/>
          <p:nvPr/>
        </p:nvSpPr>
        <p:spPr>
          <a:xfrm>
            <a:off x="966196" y="1295961"/>
            <a:ext cx="9385529" cy="830997"/>
          </a:xfrm>
          <a:prstGeom prst="rect">
            <a:avLst/>
          </a:prstGeom>
          <a:noFill/>
        </p:spPr>
        <p:txBody>
          <a:bodyPr wrap="square" rtlCol="0">
            <a:spAutoFit/>
          </a:bodyPr>
          <a:lstStyle/>
          <a:p>
            <a:r>
              <a:rPr lang="en-US" sz="2400" b="1" dirty="0"/>
              <a:t>We could finally enjoy the great wealth of our nation. In a recent study, we found that Australia has mineral reserves worth Trillions of dollars!</a:t>
            </a:r>
          </a:p>
        </p:txBody>
      </p:sp>
      <p:sp>
        <p:nvSpPr>
          <p:cNvPr id="9" name="TextBox 8">
            <a:extLst>
              <a:ext uri="{FF2B5EF4-FFF2-40B4-BE49-F238E27FC236}">
                <a16:creationId xmlns:a16="http://schemas.microsoft.com/office/drawing/2014/main" id="{2E493E33-3512-4A3E-818D-157E6A97AF10}"/>
              </a:ext>
            </a:extLst>
          </p:cNvPr>
          <p:cNvSpPr txBox="1"/>
          <p:nvPr/>
        </p:nvSpPr>
        <p:spPr>
          <a:xfrm>
            <a:off x="1319872" y="2442442"/>
            <a:ext cx="4459857" cy="1569660"/>
          </a:xfrm>
          <a:prstGeom prst="rect">
            <a:avLst/>
          </a:prstGeom>
          <a:noFill/>
        </p:spPr>
        <p:txBody>
          <a:bodyPr wrap="square" rtlCol="0">
            <a:spAutoFit/>
          </a:bodyPr>
          <a:lstStyle/>
          <a:p>
            <a:r>
              <a:rPr lang="en-US" sz="2400" dirty="0"/>
              <a:t>We could rebuild our manufacturing, farming, and social fabric to benefit </a:t>
            </a:r>
            <a:r>
              <a:rPr lang="en-US" sz="2400" i="1" dirty="0"/>
              <a:t>all </a:t>
            </a:r>
            <a:r>
              <a:rPr lang="en-US" sz="2400" dirty="0"/>
              <a:t>Australians</a:t>
            </a:r>
          </a:p>
        </p:txBody>
      </p:sp>
      <p:sp>
        <p:nvSpPr>
          <p:cNvPr id="2" name="TextBox 1">
            <a:extLst>
              <a:ext uri="{FF2B5EF4-FFF2-40B4-BE49-F238E27FC236}">
                <a16:creationId xmlns:a16="http://schemas.microsoft.com/office/drawing/2014/main" id="{57932E63-A85E-4316-96EC-BEC2D0F0D09F}"/>
              </a:ext>
            </a:extLst>
          </p:cNvPr>
          <p:cNvSpPr txBox="1"/>
          <p:nvPr/>
        </p:nvSpPr>
        <p:spPr>
          <a:xfrm>
            <a:off x="1771354" y="4502685"/>
            <a:ext cx="7340477" cy="1569660"/>
          </a:xfrm>
          <a:prstGeom prst="rect">
            <a:avLst/>
          </a:prstGeom>
          <a:noFill/>
        </p:spPr>
        <p:txBody>
          <a:bodyPr wrap="square" rtlCol="0">
            <a:spAutoFit/>
          </a:bodyPr>
          <a:lstStyle/>
          <a:p>
            <a:r>
              <a:rPr lang="en-US" sz="2400" dirty="0"/>
              <a:t>We could review and streamline our laws so that they benefit us, instead of restricting us. At the same time, we could ensure that those who are a danger to society are no longer a threat to our safety and security.</a:t>
            </a:r>
          </a:p>
        </p:txBody>
      </p:sp>
      <p:sp>
        <p:nvSpPr>
          <p:cNvPr id="7" name="TextBox 6">
            <a:extLst>
              <a:ext uri="{FF2B5EF4-FFF2-40B4-BE49-F238E27FC236}">
                <a16:creationId xmlns:a16="http://schemas.microsoft.com/office/drawing/2014/main" id="{1524A212-5880-43E2-836E-5FCC69696560}"/>
              </a:ext>
            </a:extLst>
          </p:cNvPr>
          <p:cNvSpPr txBox="1"/>
          <p:nvPr/>
        </p:nvSpPr>
        <p:spPr>
          <a:xfrm>
            <a:off x="5441593" y="2306142"/>
            <a:ext cx="6750407" cy="1569660"/>
          </a:xfrm>
          <a:prstGeom prst="rect">
            <a:avLst/>
          </a:prstGeom>
          <a:noFill/>
        </p:spPr>
        <p:txBody>
          <a:bodyPr wrap="square" rtlCol="0">
            <a:spAutoFit/>
          </a:bodyPr>
          <a:lstStyle/>
          <a:p>
            <a:pPr algn="ctr"/>
            <a:r>
              <a:rPr lang="en-AU" sz="9600" b="1" dirty="0">
                <a:ln w="12700" cmpd="sng">
                  <a:solidFill>
                    <a:schemeClr val="accent4"/>
                  </a:solidFill>
                  <a:prstDash val="solid"/>
                </a:ln>
                <a:solidFill>
                  <a:srgbClr val="306A42"/>
                </a:solidFill>
              </a:rPr>
              <a:t>The Future!</a:t>
            </a:r>
          </a:p>
        </p:txBody>
      </p:sp>
      <p:sp>
        <p:nvSpPr>
          <p:cNvPr id="8" name="Subtitle 2">
            <a:extLst>
              <a:ext uri="{FF2B5EF4-FFF2-40B4-BE49-F238E27FC236}">
                <a16:creationId xmlns:a16="http://schemas.microsoft.com/office/drawing/2014/main" id="{8396E48E-0609-458A-BFCF-763DA199D6C6}"/>
              </a:ext>
            </a:extLst>
          </p:cNvPr>
          <p:cNvSpPr txBox="1">
            <a:spLocks/>
          </p:cNvSpPr>
          <p:nvPr/>
        </p:nvSpPr>
        <p:spPr>
          <a:xfrm>
            <a:off x="828158" y="539263"/>
            <a:ext cx="10707350" cy="75669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4000" b="1">
                <a:solidFill>
                  <a:srgbClr val="CAB328"/>
                </a:solidFill>
              </a:rPr>
              <a:t>So, what sort of future can we look forward to?</a:t>
            </a:r>
            <a:endParaRPr lang="en-US" sz="4000" b="1" dirty="0">
              <a:solidFill>
                <a:srgbClr val="CAB328"/>
              </a:solidFill>
            </a:endParaRPr>
          </a:p>
        </p:txBody>
      </p:sp>
    </p:spTree>
    <p:extLst>
      <p:ext uri="{BB962C8B-B14F-4D97-AF65-F5344CB8AC3E}">
        <p14:creationId xmlns:p14="http://schemas.microsoft.com/office/powerpoint/2010/main" val="1304446948"/>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31" presetClass="entr" presetSubtype="0"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anim calcmode="lin" valueType="num">
                                      <p:cBhvr>
                                        <p:cTn id="11" dur="1000" fill="hold"/>
                                        <p:tgtEl>
                                          <p:spTgt spid="2"/>
                                        </p:tgtEl>
                                        <p:attrNameLst>
                                          <p:attrName>ppt_w</p:attrName>
                                        </p:attrNameLst>
                                      </p:cBhvr>
                                      <p:tavLst>
                                        <p:tav tm="0">
                                          <p:val>
                                            <p:fltVal val="0"/>
                                          </p:val>
                                        </p:tav>
                                        <p:tav tm="100000">
                                          <p:val>
                                            <p:strVal val="#ppt_w"/>
                                          </p:val>
                                        </p:tav>
                                      </p:tavLst>
                                    </p:anim>
                                    <p:anim calcmode="lin" valueType="num">
                                      <p:cBhvr>
                                        <p:cTn id="12" dur="1000" fill="hold"/>
                                        <p:tgtEl>
                                          <p:spTgt spid="2"/>
                                        </p:tgtEl>
                                        <p:attrNameLst>
                                          <p:attrName>ppt_h</p:attrName>
                                        </p:attrNameLst>
                                      </p:cBhvr>
                                      <p:tavLst>
                                        <p:tav tm="0">
                                          <p:val>
                                            <p:fltVal val="0"/>
                                          </p:val>
                                        </p:tav>
                                        <p:tav tm="100000">
                                          <p:val>
                                            <p:strVal val="#ppt_h"/>
                                          </p:val>
                                        </p:tav>
                                      </p:tavLst>
                                    </p:anim>
                                    <p:anim calcmode="lin" valueType="num">
                                      <p:cBhvr>
                                        <p:cTn id="13" dur="1000" fill="hold"/>
                                        <p:tgtEl>
                                          <p:spTgt spid="2"/>
                                        </p:tgtEl>
                                        <p:attrNameLst>
                                          <p:attrName>style.rotation</p:attrName>
                                        </p:attrNameLst>
                                      </p:cBhvr>
                                      <p:tavLst>
                                        <p:tav tm="0">
                                          <p:val>
                                            <p:fltVal val="90"/>
                                          </p:val>
                                        </p:tav>
                                        <p:tav tm="100000">
                                          <p:val>
                                            <p:fltVal val="0"/>
                                          </p:val>
                                        </p:tav>
                                      </p:tavLst>
                                    </p:anim>
                                    <p:animEffect transition="in" filter="fade">
                                      <p:cBhvr>
                                        <p:cTn id="14"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2"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4D7A11B2-7267-4685-9571-7BFE4DB0754E}"/>
              </a:ext>
            </a:extLst>
          </p:cNvPr>
          <p:cNvSpPr txBox="1"/>
          <p:nvPr/>
        </p:nvSpPr>
        <p:spPr>
          <a:xfrm>
            <a:off x="966196" y="1295961"/>
            <a:ext cx="9385529" cy="1200329"/>
          </a:xfrm>
          <a:prstGeom prst="rect">
            <a:avLst/>
          </a:prstGeom>
          <a:noFill/>
        </p:spPr>
        <p:txBody>
          <a:bodyPr wrap="square" rtlCol="0">
            <a:spAutoFit/>
          </a:bodyPr>
          <a:lstStyle/>
          <a:p>
            <a:r>
              <a:rPr lang="en-US" sz="2400" b="1" dirty="0"/>
              <a:t>We could build a strong nation, capable of defending our land while building strong trading and social ties with our </a:t>
            </a:r>
            <a:r>
              <a:rPr lang="en-US" sz="2400" b="1" dirty="0" err="1"/>
              <a:t>neighbours</a:t>
            </a:r>
            <a:r>
              <a:rPr lang="en-US" sz="2400" b="1" dirty="0"/>
              <a:t>, so that we can all live in peace.</a:t>
            </a:r>
          </a:p>
        </p:txBody>
      </p:sp>
      <p:sp>
        <p:nvSpPr>
          <p:cNvPr id="9" name="TextBox 8">
            <a:extLst>
              <a:ext uri="{FF2B5EF4-FFF2-40B4-BE49-F238E27FC236}">
                <a16:creationId xmlns:a16="http://schemas.microsoft.com/office/drawing/2014/main" id="{2E493E33-3512-4A3E-818D-157E6A97AF10}"/>
              </a:ext>
            </a:extLst>
          </p:cNvPr>
          <p:cNvSpPr txBox="1"/>
          <p:nvPr/>
        </p:nvSpPr>
        <p:spPr>
          <a:xfrm>
            <a:off x="1400420" y="2730945"/>
            <a:ext cx="4327520" cy="1569660"/>
          </a:xfrm>
          <a:prstGeom prst="rect">
            <a:avLst/>
          </a:prstGeom>
          <a:noFill/>
        </p:spPr>
        <p:txBody>
          <a:bodyPr wrap="square" rtlCol="0">
            <a:spAutoFit/>
          </a:bodyPr>
          <a:lstStyle/>
          <a:p>
            <a:r>
              <a:rPr lang="en-US" sz="2400" b="1" dirty="0"/>
              <a:t>Because only corporations that create value would pay taxes, we could enjoy the fruits of our </a:t>
            </a:r>
            <a:r>
              <a:rPr lang="en-US" sz="2400" b="1" dirty="0" err="1"/>
              <a:t>labour</a:t>
            </a:r>
            <a:r>
              <a:rPr lang="en-US" sz="2400" b="1" dirty="0"/>
              <a:t> to the full!</a:t>
            </a:r>
          </a:p>
        </p:txBody>
      </p:sp>
      <p:sp>
        <p:nvSpPr>
          <p:cNvPr id="2" name="TextBox 1">
            <a:extLst>
              <a:ext uri="{FF2B5EF4-FFF2-40B4-BE49-F238E27FC236}">
                <a16:creationId xmlns:a16="http://schemas.microsoft.com/office/drawing/2014/main" id="{57932E63-A85E-4316-96EC-BEC2D0F0D09F}"/>
              </a:ext>
            </a:extLst>
          </p:cNvPr>
          <p:cNvSpPr txBox="1"/>
          <p:nvPr/>
        </p:nvSpPr>
        <p:spPr>
          <a:xfrm>
            <a:off x="1046735" y="4535259"/>
            <a:ext cx="7340477" cy="1200329"/>
          </a:xfrm>
          <a:prstGeom prst="rect">
            <a:avLst/>
          </a:prstGeom>
          <a:noFill/>
        </p:spPr>
        <p:txBody>
          <a:bodyPr wrap="square" rtlCol="0">
            <a:spAutoFit/>
          </a:bodyPr>
          <a:lstStyle/>
          <a:p>
            <a:r>
              <a:rPr lang="en-US" sz="2400" b="1" dirty="0"/>
              <a:t>Instead of a nation living in fear of invisible health threats, we could encourage people to live a healthy and happy lifestyle. </a:t>
            </a:r>
          </a:p>
        </p:txBody>
      </p:sp>
      <p:sp>
        <p:nvSpPr>
          <p:cNvPr id="7" name="TextBox 6">
            <a:extLst>
              <a:ext uri="{FF2B5EF4-FFF2-40B4-BE49-F238E27FC236}">
                <a16:creationId xmlns:a16="http://schemas.microsoft.com/office/drawing/2014/main" id="{A79AD785-CF56-4A57-A3A9-F20B9164DF2F}"/>
              </a:ext>
            </a:extLst>
          </p:cNvPr>
          <p:cNvSpPr txBox="1"/>
          <p:nvPr/>
        </p:nvSpPr>
        <p:spPr>
          <a:xfrm>
            <a:off x="5441593" y="2550100"/>
            <a:ext cx="6750407" cy="1569660"/>
          </a:xfrm>
          <a:prstGeom prst="rect">
            <a:avLst/>
          </a:prstGeom>
          <a:noFill/>
        </p:spPr>
        <p:txBody>
          <a:bodyPr wrap="square" rtlCol="0">
            <a:spAutoFit/>
          </a:bodyPr>
          <a:lstStyle/>
          <a:p>
            <a:pPr algn="ctr"/>
            <a:r>
              <a:rPr lang="en-AU" sz="9600" b="1" dirty="0">
                <a:ln w="12700" cmpd="sng">
                  <a:solidFill>
                    <a:schemeClr val="accent4"/>
                  </a:solidFill>
                  <a:prstDash val="solid"/>
                </a:ln>
                <a:solidFill>
                  <a:srgbClr val="306A42"/>
                </a:solidFill>
              </a:rPr>
              <a:t>The Future!</a:t>
            </a:r>
          </a:p>
        </p:txBody>
      </p:sp>
      <p:sp>
        <p:nvSpPr>
          <p:cNvPr id="8" name="Subtitle 2">
            <a:extLst>
              <a:ext uri="{FF2B5EF4-FFF2-40B4-BE49-F238E27FC236}">
                <a16:creationId xmlns:a16="http://schemas.microsoft.com/office/drawing/2014/main" id="{60AA4C08-6423-4DA0-92FA-6E06BBE7FF28}"/>
              </a:ext>
            </a:extLst>
          </p:cNvPr>
          <p:cNvSpPr txBox="1">
            <a:spLocks/>
          </p:cNvSpPr>
          <p:nvPr/>
        </p:nvSpPr>
        <p:spPr>
          <a:xfrm>
            <a:off x="828158" y="539263"/>
            <a:ext cx="10707350" cy="75669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4000" b="1">
                <a:solidFill>
                  <a:srgbClr val="CAB328"/>
                </a:solidFill>
              </a:rPr>
              <a:t>So, what sort of future can we look forward to?</a:t>
            </a:r>
            <a:endParaRPr lang="en-US" sz="4000" b="1" dirty="0">
              <a:solidFill>
                <a:srgbClr val="CAB328"/>
              </a:solidFill>
            </a:endParaRPr>
          </a:p>
        </p:txBody>
      </p:sp>
    </p:spTree>
    <p:extLst>
      <p:ext uri="{BB962C8B-B14F-4D97-AF65-F5344CB8AC3E}">
        <p14:creationId xmlns:p14="http://schemas.microsoft.com/office/powerpoint/2010/main" val="1827778282"/>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31" presetClass="entr" presetSubtype="0"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anim calcmode="lin" valueType="num">
                                      <p:cBhvr>
                                        <p:cTn id="11" dur="1000" fill="hold"/>
                                        <p:tgtEl>
                                          <p:spTgt spid="2"/>
                                        </p:tgtEl>
                                        <p:attrNameLst>
                                          <p:attrName>ppt_w</p:attrName>
                                        </p:attrNameLst>
                                      </p:cBhvr>
                                      <p:tavLst>
                                        <p:tav tm="0">
                                          <p:val>
                                            <p:fltVal val="0"/>
                                          </p:val>
                                        </p:tav>
                                        <p:tav tm="100000">
                                          <p:val>
                                            <p:strVal val="#ppt_w"/>
                                          </p:val>
                                        </p:tav>
                                      </p:tavLst>
                                    </p:anim>
                                    <p:anim calcmode="lin" valueType="num">
                                      <p:cBhvr>
                                        <p:cTn id="12" dur="1000" fill="hold"/>
                                        <p:tgtEl>
                                          <p:spTgt spid="2"/>
                                        </p:tgtEl>
                                        <p:attrNameLst>
                                          <p:attrName>ppt_h</p:attrName>
                                        </p:attrNameLst>
                                      </p:cBhvr>
                                      <p:tavLst>
                                        <p:tav tm="0">
                                          <p:val>
                                            <p:fltVal val="0"/>
                                          </p:val>
                                        </p:tav>
                                        <p:tav tm="100000">
                                          <p:val>
                                            <p:strVal val="#ppt_h"/>
                                          </p:val>
                                        </p:tav>
                                      </p:tavLst>
                                    </p:anim>
                                    <p:anim calcmode="lin" valueType="num">
                                      <p:cBhvr>
                                        <p:cTn id="13" dur="1000" fill="hold"/>
                                        <p:tgtEl>
                                          <p:spTgt spid="2"/>
                                        </p:tgtEl>
                                        <p:attrNameLst>
                                          <p:attrName>style.rotation</p:attrName>
                                        </p:attrNameLst>
                                      </p:cBhvr>
                                      <p:tavLst>
                                        <p:tav tm="0">
                                          <p:val>
                                            <p:fltVal val="90"/>
                                          </p:val>
                                        </p:tav>
                                        <p:tav tm="100000">
                                          <p:val>
                                            <p:fltVal val="0"/>
                                          </p:val>
                                        </p:tav>
                                      </p:tavLst>
                                    </p:anim>
                                    <p:animEffect transition="in" filter="fade">
                                      <p:cBhvr>
                                        <p:cTn id="14"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2" grpId="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4D7A11B2-7267-4685-9571-7BFE4DB0754E}"/>
              </a:ext>
            </a:extLst>
          </p:cNvPr>
          <p:cNvSpPr txBox="1"/>
          <p:nvPr/>
        </p:nvSpPr>
        <p:spPr>
          <a:xfrm>
            <a:off x="966196" y="1434155"/>
            <a:ext cx="10569312" cy="1077218"/>
          </a:xfrm>
          <a:prstGeom prst="rect">
            <a:avLst/>
          </a:prstGeom>
          <a:noFill/>
        </p:spPr>
        <p:txBody>
          <a:bodyPr wrap="square" rtlCol="0">
            <a:spAutoFit/>
          </a:bodyPr>
          <a:lstStyle/>
          <a:p>
            <a:r>
              <a:rPr lang="en-US" sz="3200" b="1" dirty="0"/>
              <a:t>Let’s make our future one we can be proud of…. A future our children will enjoy for generations to come.</a:t>
            </a:r>
          </a:p>
        </p:txBody>
      </p:sp>
      <p:sp>
        <p:nvSpPr>
          <p:cNvPr id="9" name="TextBox 8">
            <a:extLst>
              <a:ext uri="{FF2B5EF4-FFF2-40B4-BE49-F238E27FC236}">
                <a16:creationId xmlns:a16="http://schemas.microsoft.com/office/drawing/2014/main" id="{2E493E33-3512-4A3E-818D-157E6A97AF10}"/>
              </a:ext>
            </a:extLst>
          </p:cNvPr>
          <p:cNvSpPr txBox="1"/>
          <p:nvPr/>
        </p:nvSpPr>
        <p:spPr>
          <a:xfrm>
            <a:off x="1114073" y="2744119"/>
            <a:ext cx="4327520" cy="1569660"/>
          </a:xfrm>
          <a:prstGeom prst="rect">
            <a:avLst/>
          </a:prstGeom>
          <a:noFill/>
        </p:spPr>
        <p:txBody>
          <a:bodyPr wrap="square" rtlCol="0">
            <a:spAutoFit/>
          </a:bodyPr>
          <a:lstStyle/>
          <a:p>
            <a:r>
              <a:rPr lang="en-US" sz="2400" b="1" dirty="0"/>
              <a:t>It’s your choice. Are you ready to unite and work to create the kind of country we will all want to love and protect?</a:t>
            </a:r>
          </a:p>
        </p:txBody>
      </p:sp>
      <p:sp>
        <p:nvSpPr>
          <p:cNvPr id="2" name="TextBox 1">
            <a:extLst>
              <a:ext uri="{FF2B5EF4-FFF2-40B4-BE49-F238E27FC236}">
                <a16:creationId xmlns:a16="http://schemas.microsoft.com/office/drawing/2014/main" id="{57932E63-A85E-4316-96EC-BEC2D0F0D09F}"/>
              </a:ext>
            </a:extLst>
          </p:cNvPr>
          <p:cNvSpPr txBox="1"/>
          <p:nvPr/>
        </p:nvSpPr>
        <p:spPr>
          <a:xfrm>
            <a:off x="1065255" y="4640673"/>
            <a:ext cx="7579680" cy="954107"/>
          </a:xfrm>
          <a:prstGeom prst="rect">
            <a:avLst/>
          </a:prstGeom>
          <a:noFill/>
        </p:spPr>
        <p:txBody>
          <a:bodyPr wrap="square" rtlCol="0">
            <a:spAutoFit/>
          </a:bodyPr>
          <a:lstStyle/>
          <a:p>
            <a:r>
              <a:rPr lang="en-US" sz="2800" dirty="0">
                <a:solidFill>
                  <a:srgbClr val="391BA5"/>
                </a:solidFill>
                <a:latin typeface="Arial Black" panose="020B0A04020102020204" pitchFamily="34" charset="0"/>
              </a:rPr>
              <a:t>Join or start a Common Law Assembly now and let’s get started! </a:t>
            </a:r>
          </a:p>
        </p:txBody>
      </p:sp>
      <p:sp>
        <p:nvSpPr>
          <p:cNvPr id="7" name="TextBox 6">
            <a:extLst>
              <a:ext uri="{FF2B5EF4-FFF2-40B4-BE49-F238E27FC236}">
                <a16:creationId xmlns:a16="http://schemas.microsoft.com/office/drawing/2014/main" id="{A79AD785-CF56-4A57-A3A9-F20B9164DF2F}"/>
              </a:ext>
            </a:extLst>
          </p:cNvPr>
          <p:cNvSpPr txBox="1"/>
          <p:nvPr/>
        </p:nvSpPr>
        <p:spPr>
          <a:xfrm>
            <a:off x="5441593" y="2605521"/>
            <a:ext cx="6750407" cy="1569660"/>
          </a:xfrm>
          <a:prstGeom prst="rect">
            <a:avLst/>
          </a:prstGeom>
          <a:noFill/>
        </p:spPr>
        <p:txBody>
          <a:bodyPr wrap="square" rtlCol="0">
            <a:spAutoFit/>
          </a:bodyPr>
          <a:lstStyle/>
          <a:p>
            <a:pPr algn="ctr"/>
            <a:r>
              <a:rPr lang="en-AU" sz="9600" b="1" dirty="0">
                <a:ln w="12700" cmpd="sng">
                  <a:solidFill>
                    <a:schemeClr val="accent4"/>
                  </a:solidFill>
                  <a:prstDash val="solid"/>
                </a:ln>
                <a:solidFill>
                  <a:srgbClr val="306A42"/>
                </a:solidFill>
              </a:rPr>
              <a:t>The Future!</a:t>
            </a:r>
          </a:p>
        </p:txBody>
      </p:sp>
      <p:sp>
        <p:nvSpPr>
          <p:cNvPr id="8" name="Subtitle 2">
            <a:extLst>
              <a:ext uri="{FF2B5EF4-FFF2-40B4-BE49-F238E27FC236}">
                <a16:creationId xmlns:a16="http://schemas.microsoft.com/office/drawing/2014/main" id="{60AA4C08-6423-4DA0-92FA-6E06BBE7FF28}"/>
              </a:ext>
            </a:extLst>
          </p:cNvPr>
          <p:cNvSpPr txBox="1">
            <a:spLocks/>
          </p:cNvSpPr>
          <p:nvPr/>
        </p:nvSpPr>
        <p:spPr>
          <a:xfrm>
            <a:off x="828158" y="539263"/>
            <a:ext cx="10707350" cy="756698"/>
          </a:xfrm>
          <a:prstGeom prst="rect">
            <a:avLst/>
          </a:prstGeom>
        </p:spPr>
        <p:txBody>
          <a:bodyPr vert="horz" lIns="91440" tIns="45720" rIns="91440" bIns="45720" rtlCol="0">
            <a:normAutofit fontScale="925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5400" b="1" dirty="0">
                <a:solidFill>
                  <a:srgbClr val="CAB328"/>
                </a:solidFill>
              </a:rPr>
              <a:t>The Future is Ours</a:t>
            </a:r>
          </a:p>
        </p:txBody>
      </p:sp>
    </p:spTree>
    <p:extLst>
      <p:ext uri="{BB962C8B-B14F-4D97-AF65-F5344CB8AC3E}">
        <p14:creationId xmlns:p14="http://schemas.microsoft.com/office/powerpoint/2010/main" val="598807000"/>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31" presetClass="entr" presetSubtype="0"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anim calcmode="lin" valueType="num">
                                      <p:cBhvr>
                                        <p:cTn id="11" dur="1000" fill="hold"/>
                                        <p:tgtEl>
                                          <p:spTgt spid="2"/>
                                        </p:tgtEl>
                                        <p:attrNameLst>
                                          <p:attrName>ppt_w</p:attrName>
                                        </p:attrNameLst>
                                      </p:cBhvr>
                                      <p:tavLst>
                                        <p:tav tm="0">
                                          <p:val>
                                            <p:fltVal val="0"/>
                                          </p:val>
                                        </p:tav>
                                        <p:tav tm="100000">
                                          <p:val>
                                            <p:strVal val="#ppt_w"/>
                                          </p:val>
                                        </p:tav>
                                      </p:tavLst>
                                    </p:anim>
                                    <p:anim calcmode="lin" valueType="num">
                                      <p:cBhvr>
                                        <p:cTn id="12" dur="1000" fill="hold"/>
                                        <p:tgtEl>
                                          <p:spTgt spid="2"/>
                                        </p:tgtEl>
                                        <p:attrNameLst>
                                          <p:attrName>ppt_h</p:attrName>
                                        </p:attrNameLst>
                                      </p:cBhvr>
                                      <p:tavLst>
                                        <p:tav tm="0">
                                          <p:val>
                                            <p:fltVal val="0"/>
                                          </p:val>
                                        </p:tav>
                                        <p:tav tm="100000">
                                          <p:val>
                                            <p:strVal val="#ppt_h"/>
                                          </p:val>
                                        </p:tav>
                                      </p:tavLst>
                                    </p:anim>
                                    <p:anim calcmode="lin" valueType="num">
                                      <p:cBhvr>
                                        <p:cTn id="13" dur="1000" fill="hold"/>
                                        <p:tgtEl>
                                          <p:spTgt spid="2"/>
                                        </p:tgtEl>
                                        <p:attrNameLst>
                                          <p:attrName>style.rotation</p:attrName>
                                        </p:attrNameLst>
                                      </p:cBhvr>
                                      <p:tavLst>
                                        <p:tav tm="0">
                                          <p:val>
                                            <p:fltVal val="90"/>
                                          </p:val>
                                        </p:tav>
                                        <p:tav tm="100000">
                                          <p:val>
                                            <p:fltVal val="0"/>
                                          </p:val>
                                        </p:tav>
                                      </p:tavLst>
                                    </p:anim>
                                    <p:animEffect transition="in" filter="fade">
                                      <p:cBhvr>
                                        <p:cTn id="14"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2"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5CA722AF-BC47-4B73-AE98-C8DFE83B5305}"/>
              </a:ext>
            </a:extLst>
          </p:cNvPr>
          <p:cNvSpPr>
            <a:spLocks noGrp="1"/>
          </p:cNvSpPr>
          <p:nvPr>
            <p:ph type="subTitle" idx="4294967295"/>
          </p:nvPr>
        </p:nvSpPr>
        <p:spPr>
          <a:xfrm>
            <a:off x="828158" y="539263"/>
            <a:ext cx="10707350" cy="1297352"/>
          </a:xfrm>
        </p:spPr>
        <p:txBody>
          <a:bodyPr>
            <a:normAutofit/>
          </a:bodyPr>
          <a:lstStyle/>
          <a:p>
            <a:pPr marL="0" indent="0">
              <a:buNone/>
            </a:pPr>
            <a:r>
              <a:rPr lang="en-AU" sz="4000" b="1" dirty="0"/>
              <a:t>1966: The politicians forced our young men and women into a war we didn’t want!</a:t>
            </a:r>
            <a:endParaRPr lang="en-AU" sz="4000" dirty="0"/>
          </a:p>
        </p:txBody>
      </p:sp>
      <p:sp>
        <p:nvSpPr>
          <p:cNvPr id="5" name="TextBox 4">
            <a:extLst>
              <a:ext uri="{FF2B5EF4-FFF2-40B4-BE49-F238E27FC236}">
                <a16:creationId xmlns:a16="http://schemas.microsoft.com/office/drawing/2014/main" id="{E419363D-BFB1-4077-834C-8D669F7A350E}"/>
              </a:ext>
            </a:extLst>
          </p:cNvPr>
          <p:cNvSpPr txBox="1"/>
          <p:nvPr/>
        </p:nvSpPr>
        <p:spPr>
          <a:xfrm>
            <a:off x="6822832" y="2752146"/>
            <a:ext cx="5189688" cy="1200329"/>
          </a:xfrm>
          <a:prstGeom prst="rect">
            <a:avLst/>
          </a:prstGeom>
          <a:noFill/>
        </p:spPr>
        <p:txBody>
          <a:bodyPr wrap="square" rtlCol="0">
            <a:spAutoFit/>
          </a:bodyPr>
          <a:lstStyle/>
          <a:p>
            <a:pPr algn="ctr"/>
            <a:r>
              <a:rPr lang="en-AU" sz="7200" b="1" dirty="0"/>
              <a:t>Step 2</a:t>
            </a:r>
          </a:p>
        </p:txBody>
      </p:sp>
      <p:sp>
        <p:nvSpPr>
          <p:cNvPr id="4" name="TextBox 3">
            <a:extLst>
              <a:ext uri="{FF2B5EF4-FFF2-40B4-BE49-F238E27FC236}">
                <a16:creationId xmlns:a16="http://schemas.microsoft.com/office/drawing/2014/main" id="{9DCBFCE8-7298-4FB5-84E7-18C0D24C3684}"/>
              </a:ext>
            </a:extLst>
          </p:cNvPr>
          <p:cNvSpPr txBox="1"/>
          <p:nvPr/>
        </p:nvSpPr>
        <p:spPr>
          <a:xfrm>
            <a:off x="1203960" y="1936094"/>
            <a:ext cx="4517292" cy="2308324"/>
          </a:xfrm>
          <a:prstGeom prst="rect">
            <a:avLst/>
          </a:prstGeom>
          <a:noFill/>
        </p:spPr>
        <p:txBody>
          <a:bodyPr wrap="square" rtlCol="0">
            <a:spAutoFit/>
          </a:bodyPr>
          <a:lstStyle/>
          <a:p>
            <a:r>
              <a:rPr lang="en-AU" sz="2400" b="1" dirty="0"/>
              <a:t>2: </a:t>
            </a:r>
            <a:r>
              <a:rPr lang="en-AU" sz="2400" dirty="0"/>
              <a:t>Thousands of our young men and women were used as collateral for the loans and conscripted into the military to go and fight in the Vietnam war… a country we had no fight with.</a:t>
            </a:r>
          </a:p>
        </p:txBody>
      </p:sp>
      <p:pic>
        <p:nvPicPr>
          <p:cNvPr id="7" name="Picture 6">
            <a:extLst>
              <a:ext uri="{FF2B5EF4-FFF2-40B4-BE49-F238E27FC236}">
                <a16:creationId xmlns:a16="http://schemas.microsoft.com/office/drawing/2014/main" id="{B81CE2BA-A782-400A-BEFD-F892E220C20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247001" y="2950643"/>
            <a:ext cx="3405293" cy="4572143"/>
          </a:xfrm>
          <a:prstGeom prst="rect">
            <a:avLst/>
          </a:prstGeom>
        </p:spPr>
      </p:pic>
      <p:sp>
        <p:nvSpPr>
          <p:cNvPr id="8" name="TextBox 7">
            <a:extLst>
              <a:ext uri="{FF2B5EF4-FFF2-40B4-BE49-F238E27FC236}">
                <a16:creationId xmlns:a16="http://schemas.microsoft.com/office/drawing/2014/main" id="{69E9B7A5-D6E5-46DE-9ECD-0ACC08D43C2A}"/>
              </a:ext>
            </a:extLst>
          </p:cNvPr>
          <p:cNvSpPr txBox="1"/>
          <p:nvPr/>
        </p:nvSpPr>
        <p:spPr>
          <a:xfrm>
            <a:off x="1203960" y="4442915"/>
            <a:ext cx="4204677" cy="1938992"/>
          </a:xfrm>
          <a:prstGeom prst="rect">
            <a:avLst/>
          </a:prstGeom>
          <a:noFill/>
        </p:spPr>
        <p:txBody>
          <a:bodyPr wrap="square" rtlCol="0">
            <a:spAutoFit/>
          </a:bodyPr>
          <a:lstStyle/>
          <a:p>
            <a:r>
              <a:rPr lang="en-AU" sz="4000" b="1" dirty="0">
                <a:solidFill>
                  <a:srgbClr val="2B8543"/>
                </a:solidFill>
              </a:rPr>
              <a:t>Mike Holt was one of those young men!</a:t>
            </a:r>
          </a:p>
        </p:txBody>
      </p:sp>
    </p:spTree>
    <p:extLst>
      <p:ext uri="{BB962C8B-B14F-4D97-AF65-F5344CB8AC3E}">
        <p14:creationId xmlns:p14="http://schemas.microsoft.com/office/powerpoint/2010/main" val="602499161"/>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42"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fade">
                                      <p:cBhvr>
                                        <p:cTn id="11" dur="1000"/>
                                        <p:tgtEl>
                                          <p:spTgt spid="8"/>
                                        </p:tgtEl>
                                      </p:cBhvr>
                                    </p:animEffect>
                                    <p:anim calcmode="lin" valueType="num">
                                      <p:cBhvr>
                                        <p:cTn id="12" dur="1000" fill="hold"/>
                                        <p:tgtEl>
                                          <p:spTgt spid="8"/>
                                        </p:tgtEl>
                                        <p:attrNameLst>
                                          <p:attrName>ppt_x</p:attrName>
                                        </p:attrNameLst>
                                      </p:cBhvr>
                                      <p:tavLst>
                                        <p:tav tm="0">
                                          <p:val>
                                            <p:strVal val="#ppt_x"/>
                                          </p:val>
                                        </p:tav>
                                        <p:tav tm="100000">
                                          <p:val>
                                            <p:strVal val="#ppt_x"/>
                                          </p:val>
                                        </p:tav>
                                      </p:tavLst>
                                    </p:anim>
                                    <p:anim calcmode="lin" valueType="num">
                                      <p:cBhvr>
                                        <p:cTn id="13" dur="1000" fill="hold"/>
                                        <p:tgtEl>
                                          <p:spTgt spid="8"/>
                                        </p:tgtEl>
                                        <p:attrNameLst>
                                          <p:attrName>ppt_y</p:attrName>
                                        </p:attrNameLst>
                                      </p:cBhvr>
                                      <p:tavLst>
                                        <p:tav tm="0">
                                          <p:val>
                                            <p:strVal val="#ppt_y+.1"/>
                                          </p:val>
                                        </p:tav>
                                        <p:tav tm="100000">
                                          <p:val>
                                            <p:strVal val="#ppt_y"/>
                                          </p:val>
                                        </p:tav>
                                      </p:tavLst>
                                    </p:anim>
                                  </p:childTnLst>
                                </p:cTn>
                              </p:par>
                              <p:par>
                                <p:cTn id="14" presetID="42" presetClass="entr" presetSubtype="0" fill="hold" nodeType="withEffect">
                                  <p:stCondLst>
                                    <p:cond delay="0"/>
                                  </p:stCondLst>
                                  <p:childTnLst>
                                    <p:set>
                                      <p:cBhvr>
                                        <p:cTn id="15" dur="1" fill="hold">
                                          <p:stCondLst>
                                            <p:cond delay="0"/>
                                          </p:stCondLst>
                                        </p:cTn>
                                        <p:tgtEl>
                                          <p:spTgt spid="7"/>
                                        </p:tgtEl>
                                        <p:attrNameLst>
                                          <p:attrName>style.visibility</p:attrName>
                                        </p:attrNameLst>
                                      </p:cBhvr>
                                      <p:to>
                                        <p:strVal val="visible"/>
                                      </p:to>
                                    </p:set>
                                    <p:animEffect transition="in" filter="fade">
                                      <p:cBhvr>
                                        <p:cTn id="16" dur="1000"/>
                                        <p:tgtEl>
                                          <p:spTgt spid="7"/>
                                        </p:tgtEl>
                                      </p:cBhvr>
                                    </p:animEffect>
                                    <p:anim calcmode="lin" valueType="num">
                                      <p:cBhvr>
                                        <p:cTn id="17" dur="1000" fill="hold"/>
                                        <p:tgtEl>
                                          <p:spTgt spid="7"/>
                                        </p:tgtEl>
                                        <p:attrNameLst>
                                          <p:attrName>ppt_x</p:attrName>
                                        </p:attrNameLst>
                                      </p:cBhvr>
                                      <p:tavLst>
                                        <p:tav tm="0">
                                          <p:val>
                                            <p:strVal val="#ppt_x"/>
                                          </p:val>
                                        </p:tav>
                                        <p:tav tm="100000">
                                          <p:val>
                                            <p:strVal val="#ppt_x"/>
                                          </p:val>
                                        </p:tav>
                                      </p:tavLst>
                                    </p:anim>
                                    <p:anim calcmode="lin" valueType="num">
                                      <p:cBhvr>
                                        <p:cTn id="18"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8"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5CA722AF-BC47-4B73-AE98-C8DFE83B5305}"/>
              </a:ext>
            </a:extLst>
          </p:cNvPr>
          <p:cNvSpPr>
            <a:spLocks noGrp="1"/>
          </p:cNvSpPr>
          <p:nvPr>
            <p:ph type="subTitle" idx="4294967295"/>
          </p:nvPr>
        </p:nvSpPr>
        <p:spPr>
          <a:xfrm>
            <a:off x="828158" y="539263"/>
            <a:ext cx="10707350" cy="1297352"/>
          </a:xfrm>
        </p:spPr>
        <p:txBody>
          <a:bodyPr>
            <a:normAutofit fontScale="85000" lnSpcReduction="20000"/>
          </a:bodyPr>
          <a:lstStyle/>
          <a:p>
            <a:pPr marL="0" indent="0">
              <a:buNone/>
            </a:pPr>
            <a:r>
              <a:rPr lang="en-AU" sz="4000" b="1" dirty="0"/>
              <a:t>1972: EG Whitlam, a man with one share in the Commonwealth of Australia, stole the election before vote counting was finished…</a:t>
            </a:r>
            <a:endParaRPr lang="en-AU" sz="4000" dirty="0"/>
          </a:p>
        </p:txBody>
      </p:sp>
      <p:sp>
        <p:nvSpPr>
          <p:cNvPr id="5" name="TextBox 4">
            <a:extLst>
              <a:ext uri="{FF2B5EF4-FFF2-40B4-BE49-F238E27FC236}">
                <a16:creationId xmlns:a16="http://schemas.microsoft.com/office/drawing/2014/main" id="{E419363D-BFB1-4077-834C-8D669F7A350E}"/>
              </a:ext>
            </a:extLst>
          </p:cNvPr>
          <p:cNvSpPr txBox="1"/>
          <p:nvPr/>
        </p:nvSpPr>
        <p:spPr>
          <a:xfrm>
            <a:off x="6822832" y="2752146"/>
            <a:ext cx="5189688" cy="1200329"/>
          </a:xfrm>
          <a:prstGeom prst="rect">
            <a:avLst/>
          </a:prstGeom>
          <a:noFill/>
        </p:spPr>
        <p:txBody>
          <a:bodyPr wrap="square" rtlCol="0">
            <a:spAutoFit/>
          </a:bodyPr>
          <a:lstStyle/>
          <a:p>
            <a:pPr algn="ctr"/>
            <a:r>
              <a:rPr lang="en-AU" sz="7200" b="1" dirty="0"/>
              <a:t>Step 3</a:t>
            </a:r>
          </a:p>
        </p:txBody>
      </p:sp>
      <p:sp>
        <p:nvSpPr>
          <p:cNvPr id="4" name="TextBox 3">
            <a:extLst>
              <a:ext uri="{FF2B5EF4-FFF2-40B4-BE49-F238E27FC236}">
                <a16:creationId xmlns:a16="http://schemas.microsoft.com/office/drawing/2014/main" id="{9DCBFCE8-7298-4FB5-84E7-18C0D24C3684}"/>
              </a:ext>
            </a:extLst>
          </p:cNvPr>
          <p:cNvSpPr txBox="1"/>
          <p:nvPr/>
        </p:nvSpPr>
        <p:spPr>
          <a:xfrm>
            <a:off x="906586" y="1931713"/>
            <a:ext cx="6900984" cy="1569660"/>
          </a:xfrm>
          <a:prstGeom prst="rect">
            <a:avLst/>
          </a:prstGeom>
          <a:noFill/>
        </p:spPr>
        <p:txBody>
          <a:bodyPr wrap="square" rtlCol="0">
            <a:spAutoFit/>
          </a:bodyPr>
          <a:lstStyle/>
          <a:p>
            <a:r>
              <a:rPr lang="en-AU" sz="2400" dirty="0"/>
              <a:t>He and Lance Barnard set up a Duumvirate (2 person) government and took control of all the Ministries and proceeded to make many changes to our constitutional laws. </a:t>
            </a:r>
          </a:p>
        </p:txBody>
      </p:sp>
      <p:sp>
        <p:nvSpPr>
          <p:cNvPr id="2" name="TextBox 1">
            <a:extLst>
              <a:ext uri="{FF2B5EF4-FFF2-40B4-BE49-F238E27FC236}">
                <a16:creationId xmlns:a16="http://schemas.microsoft.com/office/drawing/2014/main" id="{D79A31D2-2D45-40FE-BDE4-235FAE7546A6}"/>
              </a:ext>
            </a:extLst>
          </p:cNvPr>
          <p:cNvSpPr txBox="1"/>
          <p:nvPr/>
        </p:nvSpPr>
        <p:spPr>
          <a:xfrm>
            <a:off x="906587" y="3681047"/>
            <a:ext cx="3946768" cy="1200329"/>
          </a:xfrm>
          <a:prstGeom prst="rect">
            <a:avLst/>
          </a:prstGeom>
          <a:noFill/>
        </p:spPr>
        <p:txBody>
          <a:bodyPr wrap="square" rtlCol="0">
            <a:spAutoFit/>
          </a:bodyPr>
          <a:lstStyle/>
          <a:p>
            <a:r>
              <a:rPr lang="en-AU" sz="2400" dirty="0"/>
              <a:t>They amended the Royal Style and Titles Act to create the Queen of Australia????</a:t>
            </a:r>
          </a:p>
        </p:txBody>
      </p:sp>
      <p:pic>
        <p:nvPicPr>
          <p:cNvPr id="9" name="Picture 8">
            <a:extLst>
              <a:ext uri="{FF2B5EF4-FFF2-40B4-BE49-F238E27FC236}">
                <a16:creationId xmlns:a16="http://schemas.microsoft.com/office/drawing/2014/main" id="{F2DE0000-780F-4E8C-BF22-BA9FDFA0D35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193322" y="4132149"/>
            <a:ext cx="4028831" cy="2675144"/>
          </a:xfrm>
          <a:prstGeom prst="rect">
            <a:avLst/>
          </a:prstGeom>
        </p:spPr>
      </p:pic>
      <p:sp>
        <p:nvSpPr>
          <p:cNvPr id="10" name="TextBox 9">
            <a:extLst>
              <a:ext uri="{FF2B5EF4-FFF2-40B4-BE49-F238E27FC236}">
                <a16:creationId xmlns:a16="http://schemas.microsoft.com/office/drawing/2014/main" id="{ED9AA7B2-3A0E-4B25-969D-53BF77C79069}"/>
              </a:ext>
            </a:extLst>
          </p:cNvPr>
          <p:cNvSpPr txBox="1"/>
          <p:nvPr/>
        </p:nvSpPr>
        <p:spPr>
          <a:xfrm>
            <a:off x="1017340" y="5373697"/>
            <a:ext cx="5164493" cy="769441"/>
          </a:xfrm>
          <a:prstGeom prst="rect">
            <a:avLst/>
          </a:prstGeom>
          <a:noFill/>
        </p:spPr>
        <p:txBody>
          <a:bodyPr wrap="square" rtlCol="0">
            <a:spAutoFit/>
          </a:bodyPr>
          <a:lstStyle/>
          <a:p>
            <a:r>
              <a:rPr lang="en-AU" sz="4400" b="1" dirty="0">
                <a:solidFill>
                  <a:srgbClr val="C00000"/>
                </a:solidFill>
              </a:rPr>
              <a:t>NOT</a:t>
            </a:r>
            <a:r>
              <a:rPr lang="en-AU" sz="4400" dirty="0"/>
              <a:t> these queens!!!</a:t>
            </a:r>
          </a:p>
        </p:txBody>
      </p:sp>
    </p:spTree>
    <p:extLst>
      <p:ext uri="{BB962C8B-B14F-4D97-AF65-F5344CB8AC3E}">
        <p14:creationId xmlns:p14="http://schemas.microsoft.com/office/powerpoint/2010/main" val="899247869"/>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2" presetClass="entr" presetSubtype="4"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anim calcmode="lin" valueType="num">
                                      <p:cBhvr additive="base">
                                        <p:cTn id="15" dur="500" fill="hold"/>
                                        <p:tgtEl>
                                          <p:spTgt spid="10"/>
                                        </p:tgtEl>
                                        <p:attrNameLst>
                                          <p:attrName>ppt_x</p:attrName>
                                        </p:attrNameLst>
                                      </p:cBhvr>
                                      <p:tavLst>
                                        <p:tav tm="0">
                                          <p:val>
                                            <p:strVal val="#ppt_x"/>
                                          </p:val>
                                        </p:tav>
                                        <p:tav tm="100000">
                                          <p:val>
                                            <p:strVal val="#ppt_x"/>
                                          </p:val>
                                        </p:tav>
                                      </p:tavLst>
                                    </p:anim>
                                    <p:anim calcmode="lin" valueType="num">
                                      <p:cBhvr additive="base">
                                        <p:cTn id="16" dur="500" fill="hold"/>
                                        <p:tgtEl>
                                          <p:spTgt spid="10"/>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9"/>
                                        </p:tgtEl>
                                        <p:attrNameLst>
                                          <p:attrName>style.visibility</p:attrName>
                                        </p:attrNameLst>
                                      </p:cBhvr>
                                      <p:to>
                                        <p:strVal val="visible"/>
                                      </p:to>
                                    </p:set>
                                    <p:anim calcmode="lin" valueType="num">
                                      <p:cBhvr additive="base">
                                        <p:cTn id="19" dur="500" fill="hold"/>
                                        <p:tgtEl>
                                          <p:spTgt spid="9"/>
                                        </p:tgtEl>
                                        <p:attrNameLst>
                                          <p:attrName>ppt_x</p:attrName>
                                        </p:attrNameLst>
                                      </p:cBhvr>
                                      <p:tavLst>
                                        <p:tav tm="0">
                                          <p:val>
                                            <p:strVal val="#ppt_x"/>
                                          </p:val>
                                        </p:tav>
                                        <p:tav tm="100000">
                                          <p:val>
                                            <p:strVal val="#ppt_x"/>
                                          </p:val>
                                        </p:tav>
                                      </p:tavLst>
                                    </p:anim>
                                    <p:anim calcmode="lin" valueType="num">
                                      <p:cBhvr additive="base">
                                        <p:cTn id="20"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2" grpId="0"/>
      <p:bldP spid="10"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5CA722AF-BC47-4B73-AE98-C8DFE83B5305}"/>
              </a:ext>
            </a:extLst>
          </p:cNvPr>
          <p:cNvSpPr>
            <a:spLocks noGrp="1"/>
          </p:cNvSpPr>
          <p:nvPr>
            <p:ph type="subTitle" idx="4294967295"/>
          </p:nvPr>
        </p:nvSpPr>
        <p:spPr>
          <a:xfrm>
            <a:off x="828158" y="539263"/>
            <a:ext cx="10707350" cy="1297352"/>
          </a:xfrm>
        </p:spPr>
        <p:txBody>
          <a:bodyPr>
            <a:normAutofit fontScale="85000" lnSpcReduction="20000"/>
          </a:bodyPr>
          <a:lstStyle/>
          <a:p>
            <a:pPr marL="0" indent="0">
              <a:buNone/>
            </a:pPr>
            <a:r>
              <a:rPr lang="en-AU" sz="4000" b="1" dirty="0"/>
              <a:t>1986: Bob Hawke created the Australia Act in an attempt to sever our ties with the United Kingdom and create a </a:t>
            </a:r>
            <a:r>
              <a:rPr lang="en-AU" sz="4000" b="1" dirty="0" err="1"/>
              <a:t>defacto</a:t>
            </a:r>
            <a:r>
              <a:rPr lang="en-AU" sz="4000" b="1" dirty="0"/>
              <a:t> Communist-style Republic</a:t>
            </a:r>
            <a:endParaRPr lang="en-AU" sz="4000" dirty="0"/>
          </a:p>
        </p:txBody>
      </p:sp>
      <p:sp>
        <p:nvSpPr>
          <p:cNvPr id="5" name="TextBox 4">
            <a:extLst>
              <a:ext uri="{FF2B5EF4-FFF2-40B4-BE49-F238E27FC236}">
                <a16:creationId xmlns:a16="http://schemas.microsoft.com/office/drawing/2014/main" id="{E419363D-BFB1-4077-834C-8D669F7A350E}"/>
              </a:ext>
            </a:extLst>
          </p:cNvPr>
          <p:cNvSpPr txBox="1"/>
          <p:nvPr/>
        </p:nvSpPr>
        <p:spPr>
          <a:xfrm>
            <a:off x="6822832" y="2752146"/>
            <a:ext cx="5189688" cy="1200329"/>
          </a:xfrm>
          <a:prstGeom prst="rect">
            <a:avLst/>
          </a:prstGeom>
          <a:noFill/>
        </p:spPr>
        <p:txBody>
          <a:bodyPr wrap="square" rtlCol="0">
            <a:spAutoFit/>
          </a:bodyPr>
          <a:lstStyle/>
          <a:p>
            <a:pPr algn="ctr"/>
            <a:r>
              <a:rPr lang="en-AU" sz="7200" b="1" dirty="0"/>
              <a:t>Step 4</a:t>
            </a:r>
          </a:p>
        </p:txBody>
      </p:sp>
      <p:sp>
        <p:nvSpPr>
          <p:cNvPr id="4" name="TextBox 3">
            <a:extLst>
              <a:ext uri="{FF2B5EF4-FFF2-40B4-BE49-F238E27FC236}">
                <a16:creationId xmlns:a16="http://schemas.microsoft.com/office/drawing/2014/main" id="{9DCBFCE8-7298-4FB5-84E7-18C0D24C3684}"/>
              </a:ext>
            </a:extLst>
          </p:cNvPr>
          <p:cNvSpPr txBox="1"/>
          <p:nvPr/>
        </p:nvSpPr>
        <p:spPr>
          <a:xfrm>
            <a:off x="828158" y="1848680"/>
            <a:ext cx="9282000" cy="1200329"/>
          </a:xfrm>
          <a:prstGeom prst="rect">
            <a:avLst/>
          </a:prstGeom>
          <a:noFill/>
        </p:spPr>
        <p:txBody>
          <a:bodyPr wrap="square" rtlCol="0">
            <a:spAutoFit/>
          </a:bodyPr>
          <a:lstStyle/>
          <a:p>
            <a:r>
              <a:rPr lang="en-AU" sz="2400" dirty="0"/>
              <a:t>He invited the Queen to sign it into law, but she refused because he did not conduct a Referendum of the </a:t>
            </a:r>
            <a:r>
              <a:rPr lang="en-AU" sz="2400" b="1" dirty="0"/>
              <a:t>people</a:t>
            </a:r>
            <a:r>
              <a:rPr lang="en-AU" sz="2400" dirty="0"/>
              <a:t>, as required in Constitution Section 128 to amend our Constitution in any way.</a:t>
            </a:r>
          </a:p>
        </p:txBody>
      </p:sp>
      <p:sp>
        <p:nvSpPr>
          <p:cNvPr id="2" name="TextBox 1">
            <a:extLst>
              <a:ext uri="{FF2B5EF4-FFF2-40B4-BE49-F238E27FC236}">
                <a16:creationId xmlns:a16="http://schemas.microsoft.com/office/drawing/2014/main" id="{D79A31D2-2D45-40FE-BDE4-235FAE7546A6}"/>
              </a:ext>
            </a:extLst>
          </p:cNvPr>
          <p:cNvSpPr txBox="1"/>
          <p:nvPr/>
        </p:nvSpPr>
        <p:spPr>
          <a:xfrm>
            <a:off x="1179533" y="3187457"/>
            <a:ext cx="4298239" cy="3170099"/>
          </a:xfrm>
          <a:prstGeom prst="rect">
            <a:avLst/>
          </a:prstGeom>
          <a:noFill/>
        </p:spPr>
        <p:txBody>
          <a:bodyPr wrap="square" rtlCol="0">
            <a:spAutoFit/>
          </a:bodyPr>
          <a:lstStyle/>
          <a:p>
            <a:r>
              <a:rPr lang="en-AU" sz="2400" dirty="0"/>
              <a:t>Instead, she signed the front page to show that she had read it. And Bob signed it into “law” with a printed BOB HAWKE… not his real name!</a:t>
            </a:r>
          </a:p>
          <a:p>
            <a:endParaRPr lang="en-AU" sz="2400" dirty="0"/>
          </a:p>
          <a:p>
            <a:r>
              <a:rPr lang="en-AU" sz="2800" b="1" dirty="0">
                <a:solidFill>
                  <a:srgbClr val="FF0000"/>
                </a:solidFill>
              </a:rPr>
              <a:t>FRAUD VITIATES EVERYTHING!</a:t>
            </a:r>
          </a:p>
        </p:txBody>
      </p:sp>
      <p:pic>
        <p:nvPicPr>
          <p:cNvPr id="7" name="Picture 6">
            <a:extLst>
              <a:ext uri="{FF2B5EF4-FFF2-40B4-BE49-F238E27FC236}">
                <a16:creationId xmlns:a16="http://schemas.microsoft.com/office/drawing/2014/main" id="{45BE1972-1E6F-4D6B-98D8-50E1A681FBC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581289" y="4144883"/>
            <a:ext cx="3994773" cy="2713117"/>
          </a:xfrm>
          <a:prstGeom prst="rect">
            <a:avLst/>
          </a:prstGeom>
        </p:spPr>
      </p:pic>
    </p:spTree>
    <p:extLst>
      <p:ext uri="{BB962C8B-B14F-4D97-AF65-F5344CB8AC3E}">
        <p14:creationId xmlns:p14="http://schemas.microsoft.com/office/powerpoint/2010/main" val="3103297841"/>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2"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5CA722AF-BC47-4B73-AE98-C8DFE83B5305}"/>
              </a:ext>
            </a:extLst>
          </p:cNvPr>
          <p:cNvSpPr>
            <a:spLocks noGrp="1"/>
          </p:cNvSpPr>
          <p:nvPr>
            <p:ph type="subTitle" idx="4294967295"/>
          </p:nvPr>
        </p:nvSpPr>
        <p:spPr>
          <a:xfrm>
            <a:off x="828158" y="539263"/>
            <a:ext cx="10707350" cy="1297352"/>
          </a:xfrm>
        </p:spPr>
        <p:txBody>
          <a:bodyPr>
            <a:normAutofit/>
          </a:bodyPr>
          <a:lstStyle/>
          <a:p>
            <a:pPr marL="0" indent="0">
              <a:buNone/>
            </a:pPr>
            <a:r>
              <a:rPr lang="en-AU" sz="4000" b="1" dirty="0"/>
              <a:t>Since then, successive governments have slowly whittled away our rights and </a:t>
            </a:r>
            <a:r>
              <a:rPr lang="en-AU" sz="4000" b="1" dirty="0" err="1"/>
              <a:t>freeoms</a:t>
            </a:r>
            <a:r>
              <a:rPr lang="en-AU" sz="4000" b="1" dirty="0"/>
              <a:t>….</a:t>
            </a:r>
            <a:endParaRPr lang="en-AU" sz="4000" dirty="0"/>
          </a:p>
        </p:txBody>
      </p:sp>
      <p:sp>
        <p:nvSpPr>
          <p:cNvPr id="4" name="TextBox 3">
            <a:extLst>
              <a:ext uri="{FF2B5EF4-FFF2-40B4-BE49-F238E27FC236}">
                <a16:creationId xmlns:a16="http://schemas.microsoft.com/office/drawing/2014/main" id="{9DCBFCE8-7298-4FB5-84E7-18C0D24C3684}"/>
              </a:ext>
            </a:extLst>
          </p:cNvPr>
          <p:cNvSpPr txBox="1"/>
          <p:nvPr/>
        </p:nvSpPr>
        <p:spPr>
          <a:xfrm>
            <a:off x="6495713" y="2133352"/>
            <a:ext cx="4942914" cy="1569660"/>
          </a:xfrm>
          <a:prstGeom prst="rect">
            <a:avLst/>
          </a:prstGeom>
          <a:noFill/>
        </p:spPr>
        <p:txBody>
          <a:bodyPr wrap="square" rtlCol="0">
            <a:spAutoFit/>
          </a:bodyPr>
          <a:lstStyle/>
          <a:p>
            <a:r>
              <a:rPr lang="en-AU" sz="2400" dirty="0"/>
              <a:t>In 1995, Kim Beazley took ownership of ALL Australian land. You no longer own your own property! Now, they are even destroying our land titles.</a:t>
            </a:r>
          </a:p>
        </p:txBody>
      </p:sp>
      <p:pic>
        <p:nvPicPr>
          <p:cNvPr id="8" name="Picture 7">
            <a:extLst>
              <a:ext uri="{FF2B5EF4-FFF2-40B4-BE49-F238E27FC236}">
                <a16:creationId xmlns:a16="http://schemas.microsoft.com/office/drawing/2014/main" id="{5BEBA567-6A2B-4B7B-B523-560FF92E36A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15660" y="2549406"/>
            <a:ext cx="6512943" cy="4450511"/>
          </a:xfrm>
          <a:prstGeom prst="rect">
            <a:avLst/>
          </a:prstGeom>
        </p:spPr>
      </p:pic>
      <p:sp>
        <p:nvSpPr>
          <p:cNvPr id="9" name="TextBox 8">
            <a:extLst>
              <a:ext uri="{FF2B5EF4-FFF2-40B4-BE49-F238E27FC236}">
                <a16:creationId xmlns:a16="http://schemas.microsoft.com/office/drawing/2014/main" id="{5518D675-1D52-4CEC-9BAB-461689538D04}"/>
              </a:ext>
            </a:extLst>
          </p:cNvPr>
          <p:cNvSpPr txBox="1"/>
          <p:nvPr/>
        </p:nvSpPr>
        <p:spPr>
          <a:xfrm>
            <a:off x="6592594" y="3924770"/>
            <a:ext cx="3577949" cy="2308324"/>
          </a:xfrm>
          <a:prstGeom prst="rect">
            <a:avLst/>
          </a:prstGeom>
          <a:noFill/>
        </p:spPr>
        <p:txBody>
          <a:bodyPr wrap="square" rtlCol="0">
            <a:spAutoFit/>
          </a:bodyPr>
          <a:lstStyle/>
          <a:p>
            <a:r>
              <a:rPr lang="en-US" sz="2400" dirty="0"/>
              <a:t>Instead, they are issuing digital titles that can be easily deleted if you do not pay your Rates, or if you disobey them in any other way.</a:t>
            </a:r>
            <a:endParaRPr lang="en-AU" sz="2400" dirty="0"/>
          </a:p>
        </p:txBody>
      </p:sp>
    </p:spTree>
    <p:extLst>
      <p:ext uri="{BB962C8B-B14F-4D97-AF65-F5344CB8AC3E}">
        <p14:creationId xmlns:p14="http://schemas.microsoft.com/office/powerpoint/2010/main" val="2922441363"/>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3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anim calcmode="lin" valueType="num">
                                      <p:cBhvr>
                                        <p:cTn id="11" dur="1000" fill="hold"/>
                                        <p:tgtEl>
                                          <p:spTgt spid="9"/>
                                        </p:tgtEl>
                                        <p:attrNameLst>
                                          <p:attrName>ppt_w</p:attrName>
                                        </p:attrNameLst>
                                      </p:cBhvr>
                                      <p:tavLst>
                                        <p:tav tm="0">
                                          <p:val>
                                            <p:fltVal val="0"/>
                                          </p:val>
                                        </p:tav>
                                        <p:tav tm="100000">
                                          <p:val>
                                            <p:strVal val="#ppt_w"/>
                                          </p:val>
                                        </p:tav>
                                      </p:tavLst>
                                    </p:anim>
                                    <p:anim calcmode="lin" valueType="num">
                                      <p:cBhvr>
                                        <p:cTn id="12" dur="1000" fill="hold"/>
                                        <p:tgtEl>
                                          <p:spTgt spid="9"/>
                                        </p:tgtEl>
                                        <p:attrNameLst>
                                          <p:attrName>ppt_h</p:attrName>
                                        </p:attrNameLst>
                                      </p:cBhvr>
                                      <p:tavLst>
                                        <p:tav tm="0">
                                          <p:val>
                                            <p:fltVal val="0"/>
                                          </p:val>
                                        </p:tav>
                                        <p:tav tm="100000">
                                          <p:val>
                                            <p:strVal val="#ppt_h"/>
                                          </p:val>
                                        </p:tav>
                                      </p:tavLst>
                                    </p:anim>
                                    <p:anim calcmode="lin" valueType="num">
                                      <p:cBhvr>
                                        <p:cTn id="13" dur="1000" fill="hold"/>
                                        <p:tgtEl>
                                          <p:spTgt spid="9"/>
                                        </p:tgtEl>
                                        <p:attrNameLst>
                                          <p:attrName>style.rotation</p:attrName>
                                        </p:attrNameLst>
                                      </p:cBhvr>
                                      <p:tavLst>
                                        <p:tav tm="0">
                                          <p:val>
                                            <p:fltVal val="90"/>
                                          </p:val>
                                        </p:tav>
                                        <p:tav tm="100000">
                                          <p:val>
                                            <p:fltVal val="0"/>
                                          </p:val>
                                        </p:tav>
                                      </p:tavLst>
                                    </p:anim>
                                    <p:animEffect transition="in" filter="fade">
                                      <p:cBhvr>
                                        <p:cTn id="14" dur="1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9"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5CA722AF-BC47-4B73-AE98-C8DFE83B5305}"/>
              </a:ext>
            </a:extLst>
          </p:cNvPr>
          <p:cNvSpPr>
            <a:spLocks noGrp="1"/>
          </p:cNvSpPr>
          <p:nvPr>
            <p:ph type="subTitle" idx="4294967295"/>
          </p:nvPr>
        </p:nvSpPr>
        <p:spPr>
          <a:xfrm>
            <a:off x="828158" y="539263"/>
            <a:ext cx="10707350" cy="1297352"/>
          </a:xfrm>
        </p:spPr>
        <p:txBody>
          <a:bodyPr>
            <a:normAutofit/>
          </a:bodyPr>
          <a:lstStyle/>
          <a:p>
            <a:pPr marL="0" indent="0">
              <a:buNone/>
            </a:pPr>
            <a:r>
              <a:rPr lang="en-AU" sz="4000" b="1" dirty="0"/>
              <a:t>HOW CAN WE FIX THIS MESS THE POLITICAL PARTIES HAVE CREATED?</a:t>
            </a:r>
            <a:endParaRPr lang="en-AU" sz="4000" dirty="0"/>
          </a:p>
        </p:txBody>
      </p:sp>
      <p:sp>
        <p:nvSpPr>
          <p:cNvPr id="5" name="TextBox 4">
            <a:extLst>
              <a:ext uri="{FF2B5EF4-FFF2-40B4-BE49-F238E27FC236}">
                <a16:creationId xmlns:a16="http://schemas.microsoft.com/office/drawing/2014/main" id="{E419363D-BFB1-4077-834C-8D669F7A350E}"/>
              </a:ext>
            </a:extLst>
          </p:cNvPr>
          <p:cNvSpPr txBox="1"/>
          <p:nvPr/>
        </p:nvSpPr>
        <p:spPr>
          <a:xfrm>
            <a:off x="6822832" y="2752146"/>
            <a:ext cx="5189688" cy="1862048"/>
          </a:xfrm>
          <a:prstGeom prst="rect">
            <a:avLst/>
          </a:prstGeom>
          <a:noFill/>
        </p:spPr>
        <p:txBody>
          <a:bodyPr wrap="square" rtlCol="0">
            <a:spAutoFit/>
          </a:bodyPr>
          <a:lstStyle/>
          <a:p>
            <a:pPr algn="ctr"/>
            <a:r>
              <a:rPr lang="en-AU" sz="11500" b="1" dirty="0">
                <a:ln w="22225">
                  <a:solidFill>
                    <a:schemeClr val="accent2"/>
                  </a:solidFill>
                  <a:prstDash val="solid"/>
                </a:ln>
                <a:solidFill>
                  <a:srgbClr val="33CC33"/>
                </a:solidFill>
              </a:rPr>
              <a:t>Unite!</a:t>
            </a:r>
          </a:p>
        </p:txBody>
      </p:sp>
      <p:sp>
        <p:nvSpPr>
          <p:cNvPr id="4" name="TextBox 3">
            <a:extLst>
              <a:ext uri="{FF2B5EF4-FFF2-40B4-BE49-F238E27FC236}">
                <a16:creationId xmlns:a16="http://schemas.microsoft.com/office/drawing/2014/main" id="{9DCBFCE8-7298-4FB5-84E7-18C0D24C3684}"/>
              </a:ext>
            </a:extLst>
          </p:cNvPr>
          <p:cNvSpPr txBox="1"/>
          <p:nvPr/>
        </p:nvSpPr>
        <p:spPr>
          <a:xfrm>
            <a:off x="906586" y="1859121"/>
            <a:ext cx="6900984" cy="1384995"/>
          </a:xfrm>
          <a:prstGeom prst="rect">
            <a:avLst/>
          </a:prstGeom>
          <a:noFill/>
        </p:spPr>
        <p:txBody>
          <a:bodyPr wrap="square" rtlCol="0">
            <a:spAutoFit/>
          </a:bodyPr>
          <a:lstStyle/>
          <a:p>
            <a:r>
              <a:rPr lang="en-AU" sz="2800" dirty="0"/>
              <a:t>Our Commonwealth of Australia Constitution Act 1901 is still in place protecting us from the liars, thieves, criminals and TRAITORS!</a:t>
            </a:r>
          </a:p>
        </p:txBody>
      </p:sp>
      <p:sp>
        <p:nvSpPr>
          <p:cNvPr id="2" name="TextBox 1">
            <a:extLst>
              <a:ext uri="{FF2B5EF4-FFF2-40B4-BE49-F238E27FC236}">
                <a16:creationId xmlns:a16="http://schemas.microsoft.com/office/drawing/2014/main" id="{D79A31D2-2D45-40FE-BDE4-235FAE7546A6}"/>
              </a:ext>
            </a:extLst>
          </p:cNvPr>
          <p:cNvSpPr txBox="1"/>
          <p:nvPr/>
        </p:nvSpPr>
        <p:spPr>
          <a:xfrm>
            <a:off x="906588" y="3307354"/>
            <a:ext cx="6900982" cy="1200329"/>
          </a:xfrm>
          <a:prstGeom prst="rect">
            <a:avLst/>
          </a:prstGeom>
          <a:noFill/>
        </p:spPr>
        <p:txBody>
          <a:bodyPr wrap="square" rtlCol="0">
            <a:spAutoFit/>
          </a:bodyPr>
          <a:lstStyle/>
          <a:p>
            <a:r>
              <a:rPr lang="en-AU" sz="2400" dirty="0"/>
              <a:t>But it will only protect us if we UNITE and stand up together for our rights and freedoms against those who are trying to take them away.</a:t>
            </a:r>
          </a:p>
        </p:txBody>
      </p:sp>
      <p:sp>
        <p:nvSpPr>
          <p:cNvPr id="6" name="TextBox 5">
            <a:extLst>
              <a:ext uri="{FF2B5EF4-FFF2-40B4-BE49-F238E27FC236}">
                <a16:creationId xmlns:a16="http://schemas.microsoft.com/office/drawing/2014/main" id="{3E28ED20-2796-4412-8F8D-8FC76294AA90}"/>
              </a:ext>
            </a:extLst>
          </p:cNvPr>
          <p:cNvSpPr txBox="1"/>
          <p:nvPr/>
        </p:nvSpPr>
        <p:spPr>
          <a:xfrm>
            <a:off x="1976262" y="4560229"/>
            <a:ext cx="7002583" cy="1200329"/>
          </a:xfrm>
          <a:prstGeom prst="rect">
            <a:avLst/>
          </a:prstGeom>
          <a:noFill/>
        </p:spPr>
        <p:txBody>
          <a:bodyPr wrap="square" rtlCol="0">
            <a:spAutoFit/>
          </a:bodyPr>
          <a:lstStyle/>
          <a:p>
            <a:r>
              <a:rPr lang="en-AU" sz="2400" dirty="0"/>
              <a:t>Common Law Assemblies are springing up all over the country as more people see that only the Law will protect us. </a:t>
            </a:r>
          </a:p>
        </p:txBody>
      </p:sp>
      <p:sp>
        <p:nvSpPr>
          <p:cNvPr id="7" name="TextBox 6">
            <a:extLst>
              <a:ext uri="{FF2B5EF4-FFF2-40B4-BE49-F238E27FC236}">
                <a16:creationId xmlns:a16="http://schemas.microsoft.com/office/drawing/2014/main" id="{0E1839D9-29B6-4DAF-B075-2672DC761A68}"/>
              </a:ext>
            </a:extLst>
          </p:cNvPr>
          <p:cNvSpPr txBox="1"/>
          <p:nvPr/>
        </p:nvSpPr>
        <p:spPr>
          <a:xfrm>
            <a:off x="1584891" y="5760558"/>
            <a:ext cx="7832785" cy="646331"/>
          </a:xfrm>
          <a:prstGeom prst="rect">
            <a:avLst/>
          </a:prstGeom>
          <a:noFill/>
        </p:spPr>
        <p:txBody>
          <a:bodyPr wrap="square" rtlCol="0">
            <a:spAutoFit/>
          </a:bodyPr>
          <a:lstStyle/>
          <a:p>
            <a:r>
              <a:rPr lang="en-AU" sz="3600" b="1" dirty="0">
                <a:solidFill>
                  <a:srgbClr val="00B050"/>
                </a:solidFill>
              </a:rPr>
              <a:t>The only true law is our Common Law!</a:t>
            </a:r>
          </a:p>
        </p:txBody>
      </p:sp>
    </p:spTree>
    <p:extLst>
      <p:ext uri="{BB962C8B-B14F-4D97-AF65-F5344CB8AC3E}">
        <p14:creationId xmlns:p14="http://schemas.microsoft.com/office/powerpoint/2010/main" val="286839234"/>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31" presetClass="entr" presetSubtype="0" fill="hold" grpId="0" nodeType="clickEffect">
                                  <p:stCondLst>
                                    <p:cond delay="0"/>
                                  </p:stCondLst>
                                  <p:childTnLst>
                                    <p:set>
                                      <p:cBhvr>
                                        <p:cTn id="22" dur="1" fill="hold">
                                          <p:stCondLst>
                                            <p:cond delay="0"/>
                                          </p:stCondLst>
                                        </p:cTn>
                                        <p:tgtEl>
                                          <p:spTgt spid="7"/>
                                        </p:tgtEl>
                                        <p:attrNameLst>
                                          <p:attrName>style.visibility</p:attrName>
                                        </p:attrNameLst>
                                      </p:cBhvr>
                                      <p:to>
                                        <p:strVal val="visible"/>
                                      </p:to>
                                    </p:set>
                                    <p:anim calcmode="lin" valueType="num">
                                      <p:cBhvr>
                                        <p:cTn id="23" dur="1000" fill="hold"/>
                                        <p:tgtEl>
                                          <p:spTgt spid="7"/>
                                        </p:tgtEl>
                                        <p:attrNameLst>
                                          <p:attrName>ppt_w</p:attrName>
                                        </p:attrNameLst>
                                      </p:cBhvr>
                                      <p:tavLst>
                                        <p:tav tm="0">
                                          <p:val>
                                            <p:fltVal val="0"/>
                                          </p:val>
                                        </p:tav>
                                        <p:tav tm="100000">
                                          <p:val>
                                            <p:strVal val="#ppt_w"/>
                                          </p:val>
                                        </p:tav>
                                      </p:tavLst>
                                    </p:anim>
                                    <p:anim calcmode="lin" valueType="num">
                                      <p:cBhvr>
                                        <p:cTn id="24" dur="1000" fill="hold"/>
                                        <p:tgtEl>
                                          <p:spTgt spid="7"/>
                                        </p:tgtEl>
                                        <p:attrNameLst>
                                          <p:attrName>ppt_h</p:attrName>
                                        </p:attrNameLst>
                                      </p:cBhvr>
                                      <p:tavLst>
                                        <p:tav tm="0">
                                          <p:val>
                                            <p:fltVal val="0"/>
                                          </p:val>
                                        </p:tav>
                                        <p:tav tm="100000">
                                          <p:val>
                                            <p:strVal val="#ppt_h"/>
                                          </p:val>
                                        </p:tav>
                                      </p:tavLst>
                                    </p:anim>
                                    <p:anim calcmode="lin" valueType="num">
                                      <p:cBhvr>
                                        <p:cTn id="25" dur="1000" fill="hold"/>
                                        <p:tgtEl>
                                          <p:spTgt spid="7"/>
                                        </p:tgtEl>
                                        <p:attrNameLst>
                                          <p:attrName>style.rotation</p:attrName>
                                        </p:attrNameLst>
                                      </p:cBhvr>
                                      <p:tavLst>
                                        <p:tav tm="0">
                                          <p:val>
                                            <p:fltVal val="90"/>
                                          </p:val>
                                        </p:tav>
                                        <p:tav tm="100000">
                                          <p:val>
                                            <p:fltVal val="0"/>
                                          </p:val>
                                        </p:tav>
                                      </p:tavLst>
                                    </p:anim>
                                    <p:animEffect transition="in" filter="fade">
                                      <p:cBhvr>
                                        <p:cTn id="26"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4" grpId="0"/>
      <p:bldP spid="2" grpId="0"/>
      <p:bldP spid="6" grpId="0"/>
      <p:bldP spid="7"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5CA722AF-BC47-4B73-AE98-C8DFE83B5305}"/>
              </a:ext>
            </a:extLst>
          </p:cNvPr>
          <p:cNvSpPr>
            <a:spLocks noGrp="1"/>
          </p:cNvSpPr>
          <p:nvPr>
            <p:ph type="subTitle" idx="4294967295"/>
          </p:nvPr>
        </p:nvSpPr>
        <p:spPr>
          <a:xfrm>
            <a:off x="828158" y="539263"/>
            <a:ext cx="10498325" cy="896770"/>
          </a:xfrm>
        </p:spPr>
        <p:txBody>
          <a:bodyPr>
            <a:normAutofit/>
          </a:bodyPr>
          <a:lstStyle/>
          <a:p>
            <a:pPr marL="0" indent="0" algn="l">
              <a:buNone/>
            </a:pPr>
            <a:r>
              <a:rPr lang="en-US" sz="3200" b="1" i="0" dirty="0">
                <a:solidFill>
                  <a:srgbClr val="474747"/>
                </a:solidFill>
                <a:effectLst/>
                <a:latin typeface="Lato" panose="020F0502020204030203" pitchFamily="34" charset="0"/>
              </a:rPr>
              <a:t>What is Common Law and how can it work for you?</a:t>
            </a:r>
          </a:p>
        </p:txBody>
      </p:sp>
      <p:sp>
        <p:nvSpPr>
          <p:cNvPr id="5" name="TextBox 4">
            <a:extLst>
              <a:ext uri="{FF2B5EF4-FFF2-40B4-BE49-F238E27FC236}">
                <a16:creationId xmlns:a16="http://schemas.microsoft.com/office/drawing/2014/main" id="{E419363D-BFB1-4077-834C-8D669F7A350E}"/>
              </a:ext>
            </a:extLst>
          </p:cNvPr>
          <p:cNvSpPr txBox="1"/>
          <p:nvPr/>
        </p:nvSpPr>
        <p:spPr>
          <a:xfrm>
            <a:off x="6822832" y="2752146"/>
            <a:ext cx="5189688" cy="1862048"/>
          </a:xfrm>
          <a:prstGeom prst="rect">
            <a:avLst/>
          </a:prstGeom>
          <a:noFill/>
        </p:spPr>
        <p:txBody>
          <a:bodyPr wrap="square" rtlCol="0">
            <a:spAutoFit/>
          </a:bodyPr>
          <a:lstStyle/>
          <a:p>
            <a:pPr algn="ctr"/>
            <a:r>
              <a:rPr lang="en-AU" sz="11500" b="1" dirty="0">
                <a:ln w="22225">
                  <a:solidFill>
                    <a:schemeClr val="accent2"/>
                  </a:solidFill>
                  <a:prstDash val="solid"/>
                </a:ln>
                <a:solidFill>
                  <a:srgbClr val="33CC33"/>
                </a:solidFill>
              </a:rPr>
              <a:t>Unite!</a:t>
            </a:r>
          </a:p>
        </p:txBody>
      </p:sp>
      <p:sp>
        <p:nvSpPr>
          <p:cNvPr id="4" name="TextBox 3">
            <a:extLst>
              <a:ext uri="{FF2B5EF4-FFF2-40B4-BE49-F238E27FC236}">
                <a16:creationId xmlns:a16="http://schemas.microsoft.com/office/drawing/2014/main" id="{9DCBFCE8-7298-4FB5-84E7-18C0D24C3684}"/>
              </a:ext>
            </a:extLst>
          </p:cNvPr>
          <p:cNvSpPr txBox="1"/>
          <p:nvPr/>
        </p:nvSpPr>
        <p:spPr>
          <a:xfrm>
            <a:off x="906587" y="1264302"/>
            <a:ext cx="10713193" cy="1569660"/>
          </a:xfrm>
          <a:prstGeom prst="rect">
            <a:avLst/>
          </a:prstGeom>
          <a:noFill/>
        </p:spPr>
        <p:txBody>
          <a:bodyPr wrap="square" rtlCol="0">
            <a:spAutoFit/>
          </a:bodyPr>
          <a:lstStyle/>
          <a:p>
            <a:r>
              <a:rPr lang="en-US" sz="2400" dirty="0"/>
              <a:t>Put simply, Common Law, or the Law of the Land, has been used to govern and keep the peace in communities ever since humans first gathered together for their mutual protection. It is the body of law decided on by a community to govern themselves and to ensure all people can gain a remedy for any wrong done against them.</a:t>
            </a:r>
            <a:endParaRPr lang="en-AU" sz="2400" dirty="0"/>
          </a:p>
        </p:txBody>
      </p:sp>
      <p:sp>
        <p:nvSpPr>
          <p:cNvPr id="2" name="TextBox 1">
            <a:extLst>
              <a:ext uri="{FF2B5EF4-FFF2-40B4-BE49-F238E27FC236}">
                <a16:creationId xmlns:a16="http://schemas.microsoft.com/office/drawing/2014/main" id="{D79A31D2-2D45-40FE-BDE4-235FAE7546A6}"/>
              </a:ext>
            </a:extLst>
          </p:cNvPr>
          <p:cNvSpPr txBox="1"/>
          <p:nvPr/>
        </p:nvSpPr>
        <p:spPr>
          <a:xfrm>
            <a:off x="1450051" y="2958836"/>
            <a:ext cx="6227457" cy="1200329"/>
          </a:xfrm>
          <a:prstGeom prst="rect">
            <a:avLst/>
          </a:prstGeom>
          <a:noFill/>
        </p:spPr>
        <p:txBody>
          <a:bodyPr wrap="square" rtlCol="0">
            <a:spAutoFit/>
          </a:bodyPr>
          <a:lstStyle/>
          <a:p>
            <a:r>
              <a:rPr lang="en-US" sz="2400" b="1" dirty="0"/>
              <a:t>Common law in Australia is vested in our Commonwealth of Australia Constitution Act 1901 – It is the highest law of the land.</a:t>
            </a:r>
            <a:endParaRPr lang="en-AU" sz="3200" dirty="0"/>
          </a:p>
        </p:txBody>
      </p:sp>
      <p:sp>
        <p:nvSpPr>
          <p:cNvPr id="6" name="TextBox 5">
            <a:extLst>
              <a:ext uri="{FF2B5EF4-FFF2-40B4-BE49-F238E27FC236}">
                <a16:creationId xmlns:a16="http://schemas.microsoft.com/office/drawing/2014/main" id="{3E28ED20-2796-4412-8F8D-8FC76294AA90}"/>
              </a:ext>
            </a:extLst>
          </p:cNvPr>
          <p:cNvSpPr txBox="1"/>
          <p:nvPr/>
        </p:nvSpPr>
        <p:spPr>
          <a:xfrm>
            <a:off x="2131538" y="4379745"/>
            <a:ext cx="7002583" cy="1938992"/>
          </a:xfrm>
          <a:prstGeom prst="rect">
            <a:avLst/>
          </a:prstGeom>
          <a:noFill/>
        </p:spPr>
        <p:txBody>
          <a:bodyPr wrap="square" rtlCol="0">
            <a:spAutoFit/>
          </a:bodyPr>
          <a:lstStyle/>
          <a:p>
            <a:r>
              <a:rPr lang="en-AU" sz="2400" dirty="0"/>
              <a:t>The Constitution Preamble starts with these 3 most important words:</a:t>
            </a:r>
          </a:p>
          <a:p>
            <a:r>
              <a:rPr lang="en-AU" sz="2400" b="1" dirty="0"/>
              <a:t>                            WHEREAS the People…</a:t>
            </a:r>
          </a:p>
          <a:p>
            <a:r>
              <a:rPr lang="en-AU" sz="2400" dirty="0"/>
              <a:t>This establishes us as the Supreme Authority over the Parliament</a:t>
            </a:r>
          </a:p>
        </p:txBody>
      </p:sp>
    </p:spTree>
    <p:extLst>
      <p:ext uri="{BB962C8B-B14F-4D97-AF65-F5344CB8AC3E}">
        <p14:creationId xmlns:p14="http://schemas.microsoft.com/office/powerpoint/2010/main" val="428991484"/>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42" presetClass="entr" presetSubtype="0"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fade">
                                      <p:cBhvr>
                                        <p:cTn id="11" dur="1000"/>
                                        <p:tgtEl>
                                          <p:spTgt spid="2"/>
                                        </p:tgtEl>
                                      </p:cBhvr>
                                    </p:animEffect>
                                    <p:anim calcmode="lin" valueType="num">
                                      <p:cBhvr>
                                        <p:cTn id="12" dur="1000" fill="hold"/>
                                        <p:tgtEl>
                                          <p:spTgt spid="2"/>
                                        </p:tgtEl>
                                        <p:attrNameLst>
                                          <p:attrName>ppt_x</p:attrName>
                                        </p:attrNameLst>
                                      </p:cBhvr>
                                      <p:tavLst>
                                        <p:tav tm="0">
                                          <p:val>
                                            <p:strVal val="#ppt_x"/>
                                          </p:val>
                                        </p:tav>
                                        <p:tav tm="100000">
                                          <p:val>
                                            <p:strVal val="#ppt_x"/>
                                          </p:val>
                                        </p:tav>
                                      </p:tavLst>
                                    </p:anim>
                                    <p:anim calcmode="lin" valueType="num">
                                      <p:cBhvr>
                                        <p:cTn id="13"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grpId="0" nodeType="clickEffect">
                                  <p:stCondLst>
                                    <p:cond delay="0"/>
                                  </p:stCondLst>
                                  <p:childTnLst>
                                    <p:set>
                                      <p:cBhvr>
                                        <p:cTn id="17"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2" grpId="0"/>
      <p:bldP spid="6"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714</TotalTime>
  <Words>2849</Words>
  <Application>Microsoft Office PowerPoint</Application>
  <PresentationFormat>Widescreen</PresentationFormat>
  <Paragraphs>177</Paragraphs>
  <Slides>39</Slides>
  <Notes>0</Notes>
  <HiddenSlides>0</HiddenSlides>
  <MMClips>0</MMClips>
  <ScaleCrop>false</ScaleCrop>
  <HeadingPairs>
    <vt:vector size="8" baseType="variant">
      <vt:variant>
        <vt:lpstr>Fonts Used</vt:lpstr>
      </vt:variant>
      <vt:variant>
        <vt:i4>6</vt:i4>
      </vt:variant>
      <vt:variant>
        <vt:lpstr>Theme</vt:lpstr>
      </vt:variant>
      <vt:variant>
        <vt:i4>1</vt:i4>
      </vt:variant>
      <vt:variant>
        <vt:lpstr>Embedded OLE Servers</vt:lpstr>
      </vt:variant>
      <vt:variant>
        <vt:i4>1</vt:i4>
      </vt:variant>
      <vt:variant>
        <vt:lpstr>Slide Titles</vt:lpstr>
      </vt:variant>
      <vt:variant>
        <vt:i4>39</vt:i4>
      </vt:variant>
    </vt:vector>
  </HeadingPairs>
  <TitlesOfParts>
    <vt:vector size="47" baseType="lpstr">
      <vt:lpstr>Arial</vt:lpstr>
      <vt:lpstr>Arial Black</vt:lpstr>
      <vt:lpstr>Calibri</vt:lpstr>
      <vt:lpstr>Calibri Light</vt:lpstr>
      <vt:lpstr>Elephant</vt:lpstr>
      <vt:lpstr>Lato</vt:lpstr>
      <vt:lpstr>Office Theme</vt:lpstr>
      <vt:lpstr>PDF</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Windows</dc:creator>
  <cp:lastModifiedBy>Mike Holt</cp:lastModifiedBy>
  <cp:revision>172</cp:revision>
  <dcterms:created xsi:type="dcterms:W3CDTF">2022-01-04T23:53:23Z</dcterms:created>
  <dcterms:modified xsi:type="dcterms:W3CDTF">2022-01-13T07:27:33Z</dcterms:modified>
</cp:coreProperties>
</file>